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528" r:id="rId5"/>
    <p:sldId id="550" r:id="rId6"/>
    <p:sldId id="551" r:id="rId7"/>
    <p:sldId id="552" r:id="rId8"/>
    <p:sldId id="557" r:id="rId9"/>
    <p:sldId id="553" r:id="rId10"/>
    <p:sldId id="554" r:id="rId11"/>
    <p:sldId id="555" r:id="rId12"/>
    <p:sldId id="556" r:id="rId13"/>
    <p:sldId id="558" r:id="rId14"/>
    <p:sldId id="559" r:id="rId15"/>
    <p:sldId id="560" r:id="rId16"/>
    <p:sldId id="561" r:id="rId17"/>
    <p:sldId id="562" r:id="rId18"/>
    <p:sldId id="563" r:id="rId19"/>
    <p:sldId id="564" r:id="rId20"/>
    <p:sldId id="529" r:id="rId21"/>
    <p:sldId id="530" r:id="rId22"/>
    <p:sldId id="531" r:id="rId23"/>
    <p:sldId id="532" r:id="rId24"/>
    <p:sldId id="533" r:id="rId25"/>
    <p:sldId id="534" r:id="rId26"/>
    <p:sldId id="535" r:id="rId27"/>
    <p:sldId id="536" r:id="rId28"/>
    <p:sldId id="538" r:id="rId29"/>
    <p:sldId id="539" r:id="rId30"/>
    <p:sldId id="540" r:id="rId31"/>
    <p:sldId id="541" r:id="rId32"/>
    <p:sldId id="543" r:id="rId33"/>
    <p:sldId id="544" r:id="rId34"/>
    <p:sldId id="545" r:id="rId35"/>
    <p:sldId id="546" r:id="rId36"/>
    <p:sldId id="547" r:id="rId37"/>
    <p:sldId id="548" r:id="rId38"/>
    <p:sldId id="549" r:id="rId39"/>
    <p:sldId id="567" r:id="rId40"/>
    <p:sldId id="586" r:id="rId41"/>
    <p:sldId id="587" r:id="rId42"/>
    <p:sldId id="588" r:id="rId43"/>
    <p:sldId id="589" r:id="rId44"/>
    <p:sldId id="591" r:id="rId45"/>
    <p:sldId id="592" r:id="rId46"/>
    <p:sldId id="593" r:id="rId47"/>
    <p:sldId id="594" r:id="rId48"/>
    <p:sldId id="595" r:id="rId49"/>
    <p:sldId id="590" r:id="rId50"/>
    <p:sldId id="565" r:id="rId51"/>
    <p:sldId id="566" r:id="rId52"/>
    <p:sldId id="568" r:id="rId53"/>
    <p:sldId id="569" r:id="rId54"/>
    <p:sldId id="570" r:id="rId55"/>
    <p:sldId id="571" r:id="rId56"/>
    <p:sldId id="572" r:id="rId57"/>
    <p:sldId id="573" r:id="rId58"/>
    <p:sldId id="574" r:id="rId59"/>
    <p:sldId id="575" r:id="rId60"/>
    <p:sldId id="576" r:id="rId61"/>
    <p:sldId id="577" r:id="rId62"/>
    <p:sldId id="578" r:id="rId63"/>
    <p:sldId id="579" r:id="rId64"/>
    <p:sldId id="580" r:id="rId65"/>
    <p:sldId id="581" r:id="rId66"/>
    <p:sldId id="582" r:id="rId67"/>
    <p:sldId id="583" r:id="rId68"/>
    <p:sldId id="584" r:id="rId69"/>
    <p:sldId id="585" r:id="rId70"/>
    <p:sldId id="433" r:id="rId71"/>
    <p:sldId id="596"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696"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1.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2AD284-F6B7-49EF-80C6-FAB9C9718F2C}"/>
              </a:ext>
            </a:extLst>
          </p:cNvPr>
          <p:cNvSpPr>
            <a:spLocks noGrp="1"/>
          </p:cNvSpPr>
          <p:nvPr>
            <p:ph type="title"/>
          </p:nvPr>
        </p:nvSpPr>
        <p:spPr/>
        <p:txBody>
          <a:bodyPr/>
          <a:lstStyle/>
          <a:p>
            <a:r>
              <a:rPr lang="en-US" dirty="0"/>
              <a:t>FM Receivers (Fig. 5.17)</a:t>
            </a:r>
          </a:p>
        </p:txBody>
      </p:sp>
      <p:sp>
        <p:nvSpPr>
          <p:cNvPr id="3" name="Content Placeholder 2">
            <a:extLst>
              <a:ext uri="{FF2B5EF4-FFF2-40B4-BE49-F238E27FC236}">
                <a16:creationId xmlns:a16="http://schemas.microsoft.com/office/drawing/2014/main" id="{B2B9EA89-862C-42FA-A2D1-A1688372E444}"/>
              </a:ext>
            </a:extLst>
          </p:cNvPr>
          <p:cNvSpPr>
            <a:spLocks noGrp="1"/>
          </p:cNvSpPr>
          <p:nvPr>
            <p:ph idx="1"/>
          </p:nvPr>
        </p:nvSpPr>
        <p:spPr>
          <a:xfrm>
            <a:off x="304800" y="1981200"/>
            <a:ext cx="11506200" cy="4569022"/>
          </a:xfrm>
        </p:spPr>
        <p:txBody>
          <a:bodyPr/>
          <a:lstStyle/>
          <a:p>
            <a:r>
              <a:rPr lang="en-US" dirty="0"/>
              <a:t>Similar to AM/SSB/CW superhets</a:t>
            </a:r>
          </a:p>
          <a:p>
            <a:pPr lvl="1"/>
            <a:r>
              <a:rPr lang="en-US" sz="2600" dirty="0"/>
              <a:t>The linear IF amplifier is replaced by a limiter</a:t>
            </a:r>
          </a:p>
          <a:p>
            <a:pPr lvl="2"/>
            <a:r>
              <a:rPr lang="en-US" dirty="0"/>
              <a:t>Limiter amplifies the received signal until all amplitude modulated info (noise) is removed and only a square wave of the varying frequency remains</a:t>
            </a:r>
          </a:p>
          <a:p>
            <a:pPr lvl="2"/>
            <a:r>
              <a:rPr lang="en-US" dirty="0"/>
              <a:t>Audio information is recovered by a </a:t>
            </a:r>
            <a:r>
              <a:rPr lang="en-US" i="1" dirty="0">
                <a:solidFill>
                  <a:srgbClr val="C00000"/>
                </a:solidFill>
              </a:rPr>
              <a:t>discriminator</a:t>
            </a:r>
            <a:r>
              <a:rPr lang="en-US" dirty="0"/>
              <a:t> or </a:t>
            </a:r>
            <a:r>
              <a:rPr lang="en-US" i="1" dirty="0">
                <a:solidFill>
                  <a:srgbClr val="C00000"/>
                </a:solidFill>
              </a:rPr>
              <a:t>quadrature detector </a:t>
            </a:r>
            <a:r>
              <a:rPr lang="en-US" dirty="0"/>
              <a:t>that replaces the product detector</a:t>
            </a:r>
          </a:p>
          <a:p>
            <a:r>
              <a:rPr lang="en-US" dirty="0"/>
              <a:t>Superhets have some weaknesses, like all radio designs</a:t>
            </a:r>
          </a:p>
          <a:p>
            <a:pPr lvl="1"/>
            <a:r>
              <a:rPr lang="en-US" sz="2600" dirty="0"/>
              <a:t>Because there are mixing products at both the sum and difference frequencies, undesired signals can create their own mixing products at the IF … see next slide for examples (refer to Fig 5.4)</a:t>
            </a:r>
          </a:p>
          <a:p>
            <a:endParaRPr lang="en-US" dirty="0"/>
          </a:p>
        </p:txBody>
      </p:sp>
    </p:spTree>
    <p:extLst>
      <p:ext uri="{BB962C8B-B14F-4D97-AF65-F5344CB8AC3E}">
        <p14:creationId xmlns:p14="http://schemas.microsoft.com/office/powerpoint/2010/main" val="46883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201AF6-517F-4E3A-AE19-ADC1D7A5819B}"/>
              </a:ext>
            </a:extLst>
          </p:cNvPr>
          <p:cNvSpPr>
            <a:spLocks noGrp="1"/>
          </p:cNvSpPr>
          <p:nvPr>
            <p:ph type="title"/>
          </p:nvPr>
        </p:nvSpPr>
        <p:spPr/>
        <p:txBody>
          <a:bodyPr/>
          <a:lstStyle/>
          <a:p>
            <a:r>
              <a:rPr lang="en-US" dirty="0"/>
              <a:t>Superhet Mixer Weakness Example (see Fig 5.4)</a:t>
            </a:r>
          </a:p>
        </p:txBody>
      </p:sp>
      <p:sp>
        <p:nvSpPr>
          <p:cNvPr id="6" name="TextBox 5">
            <a:extLst>
              <a:ext uri="{FF2B5EF4-FFF2-40B4-BE49-F238E27FC236}">
                <a16:creationId xmlns:a16="http://schemas.microsoft.com/office/drawing/2014/main" id="{CB533C3E-879F-4C21-8EEC-F5AD782C0950}"/>
              </a:ext>
            </a:extLst>
          </p:cNvPr>
          <p:cNvSpPr txBox="1"/>
          <p:nvPr/>
        </p:nvSpPr>
        <p:spPr>
          <a:xfrm>
            <a:off x="304800" y="2133600"/>
            <a:ext cx="11277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In a mixer, with an RF Input or Input Frequency (f</a:t>
            </a:r>
            <a:r>
              <a:rPr lang="en-US" sz="2400" baseline="-25000" dirty="0">
                <a:latin typeface="Calibri" panose="020F0502020204030204" pitchFamily="34" charset="0"/>
                <a:cs typeface="Calibri" panose="020F0502020204030204" pitchFamily="34" charset="0"/>
              </a:rPr>
              <a:t>1</a:t>
            </a:r>
            <a:r>
              <a:rPr lang="en-US" sz="2400" dirty="0">
                <a:latin typeface="Calibri" panose="020F0502020204030204" pitchFamily="34" charset="0"/>
                <a:cs typeface="Calibri" panose="020F0502020204030204" pitchFamily="34" charset="0"/>
              </a:rPr>
              <a:t>) and Local Oscillator (f</a:t>
            </a:r>
            <a:r>
              <a:rPr lang="en-US" sz="2400" baseline="-25000" dirty="0">
                <a:latin typeface="Calibri" panose="020F0502020204030204" pitchFamily="34" charset="0"/>
                <a:cs typeface="Calibri" panose="020F0502020204030204" pitchFamily="34" charset="0"/>
              </a:rPr>
              <a:t>2</a:t>
            </a:r>
            <a:r>
              <a:rPr lang="en-US" sz="2400" dirty="0">
                <a:latin typeface="Calibri" panose="020F0502020204030204" pitchFamily="34" charset="0"/>
                <a:cs typeface="Calibri" panose="020F0502020204030204" pitchFamily="34" charset="0"/>
              </a:rPr>
              <a:t>), remember there are mixing products at …</a:t>
            </a:r>
          </a:p>
        </p:txBody>
      </p:sp>
      <p:sp>
        <p:nvSpPr>
          <p:cNvPr id="7" name="TextBox 6">
            <a:extLst>
              <a:ext uri="{FF2B5EF4-FFF2-40B4-BE49-F238E27FC236}">
                <a16:creationId xmlns:a16="http://schemas.microsoft.com/office/drawing/2014/main" id="{5ED24D6F-C571-4348-B0FB-9A9FE54EA16E}"/>
              </a:ext>
            </a:extLst>
          </p:cNvPr>
          <p:cNvSpPr txBox="1"/>
          <p:nvPr/>
        </p:nvSpPr>
        <p:spPr>
          <a:xfrm>
            <a:off x="2514600" y="2923305"/>
            <a:ext cx="5867400" cy="461665"/>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meaning    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AND    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a:t>
            </a:r>
          </a:p>
        </p:txBody>
      </p:sp>
      <p:sp>
        <p:nvSpPr>
          <p:cNvPr id="8" name="TextBox 7">
            <a:extLst>
              <a:ext uri="{FF2B5EF4-FFF2-40B4-BE49-F238E27FC236}">
                <a16:creationId xmlns:a16="http://schemas.microsoft.com/office/drawing/2014/main" id="{D8BC41F5-19CC-4A97-944A-66ACC74A165A}"/>
              </a:ext>
            </a:extLst>
          </p:cNvPr>
          <p:cNvSpPr txBox="1"/>
          <p:nvPr/>
        </p:nvSpPr>
        <p:spPr>
          <a:xfrm>
            <a:off x="311727" y="3511838"/>
            <a:ext cx="11277600"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With IF = 455 kHZ (0.455 MHz) and LO = 13.800 MHZ, you will have signals at …</a:t>
            </a:r>
          </a:p>
        </p:txBody>
      </p:sp>
      <p:sp>
        <p:nvSpPr>
          <p:cNvPr id="9" name="TextBox 8">
            <a:extLst>
              <a:ext uri="{FF2B5EF4-FFF2-40B4-BE49-F238E27FC236}">
                <a16:creationId xmlns:a16="http://schemas.microsoft.com/office/drawing/2014/main" id="{D7E5E16C-275A-4420-BA21-2D0A9CB2656C}"/>
              </a:ext>
            </a:extLst>
          </p:cNvPr>
          <p:cNvSpPr txBox="1"/>
          <p:nvPr/>
        </p:nvSpPr>
        <p:spPr>
          <a:xfrm>
            <a:off x="1600200" y="4001162"/>
            <a:ext cx="10058400" cy="461665"/>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f</a:t>
            </a:r>
            <a:r>
              <a:rPr lang="en-US" sz="2400" baseline="-25000" dirty="0">
                <a:solidFill>
                  <a:srgbClr val="C00000"/>
                </a:solidFill>
                <a:latin typeface="Calibri" panose="020F0502020204030204" pitchFamily="34" charset="0"/>
                <a:cs typeface="Calibri" panose="020F0502020204030204" pitchFamily="34" charset="0"/>
              </a:rPr>
              <a:t>1</a:t>
            </a:r>
            <a:r>
              <a:rPr lang="en-US" sz="2400" dirty="0">
                <a:solidFill>
                  <a:srgbClr val="C00000"/>
                </a:solidFill>
                <a:latin typeface="Calibri" panose="020F0502020204030204" pitchFamily="34" charset="0"/>
                <a:cs typeface="Calibri" panose="020F0502020204030204" pitchFamily="34" charset="0"/>
              </a:rPr>
              <a:t> ± f</a:t>
            </a:r>
            <a:r>
              <a:rPr lang="en-US" sz="2400" baseline="-25000" dirty="0">
                <a:solidFill>
                  <a:srgbClr val="C00000"/>
                </a:solidFill>
                <a:latin typeface="Calibri" panose="020F0502020204030204" pitchFamily="34" charset="0"/>
                <a:cs typeface="Calibri" panose="020F0502020204030204" pitchFamily="34" charset="0"/>
              </a:rPr>
              <a:t>2</a:t>
            </a:r>
            <a:r>
              <a:rPr lang="en-US" sz="2400" dirty="0">
                <a:solidFill>
                  <a:srgbClr val="C00000"/>
                </a:solidFill>
                <a:latin typeface="Calibri" panose="020F0502020204030204" pitchFamily="34" charset="0"/>
                <a:cs typeface="Calibri" panose="020F0502020204030204" pitchFamily="34" charset="0"/>
              </a:rPr>
              <a:t>  =  13.800 + 0.455 and 13.800 – 0.455  or  14.255  and  13.345 MHz    </a:t>
            </a:r>
          </a:p>
        </p:txBody>
      </p:sp>
      <p:sp>
        <p:nvSpPr>
          <p:cNvPr id="10" name="TextBox 9">
            <a:extLst>
              <a:ext uri="{FF2B5EF4-FFF2-40B4-BE49-F238E27FC236}">
                <a16:creationId xmlns:a16="http://schemas.microsoft.com/office/drawing/2014/main" id="{11D03793-B93B-4E4A-AD74-FFC479619815}"/>
              </a:ext>
            </a:extLst>
          </p:cNvPr>
          <p:cNvSpPr txBox="1"/>
          <p:nvPr/>
        </p:nvSpPr>
        <p:spPr>
          <a:xfrm>
            <a:off x="304800" y="4744894"/>
            <a:ext cx="11277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The signals at 14.255 and 13.345 will create their OWN mixing products. The first will be at 14.225 – 13.800 (LO) = 455 kHz. The second will be at 13.800 (LO) – 13.345 = 455 kHz.</a:t>
            </a:r>
          </a:p>
        </p:txBody>
      </p:sp>
      <p:sp>
        <p:nvSpPr>
          <p:cNvPr id="11" name="TextBox 10">
            <a:extLst>
              <a:ext uri="{FF2B5EF4-FFF2-40B4-BE49-F238E27FC236}">
                <a16:creationId xmlns:a16="http://schemas.microsoft.com/office/drawing/2014/main" id="{F1257078-667C-4B95-AFE8-99979008E0C1}"/>
              </a:ext>
            </a:extLst>
          </p:cNvPr>
          <p:cNvSpPr txBox="1"/>
          <p:nvPr/>
        </p:nvSpPr>
        <p:spPr>
          <a:xfrm>
            <a:off x="304800" y="5670821"/>
            <a:ext cx="11277600"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Assuming the receiver is set at 14.255 MHz, the undesired signal at 13.345 MHz is an </a:t>
            </a:r>
            <a:r>
              <a:rPr lang="en-US" sz="2400" i="1" dirty="0">
                <a:solidFill>
                  <a:srgbClr val="C00000"/>
                </a:solidFill>
                <a:latin typeface="Calibri" panose="020F0502020204030204" pitchFamily="34" charset="0"/>
                <a:cs typeface="Calibri" panose="020F0502020204030204" pitchFamily="34" charset="0"/>
              </a:rPr>
              <a:t>image response</a:t>
            </a:r>
            <a:r>
              <a:rPr lang="en-US" sz="2400" dirty="0">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2852941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randombar(horizontal)">
                                      <p:cBhvr>
                                        <p:cTn id="17" dur="5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randombar(horizontal)">
                                      <p:cBhvr>
                                        <p:cTn id="22" dur="500"/>
                                        <p:tgtEl>
                                          <p:spTgt spid="10"/>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randombar(horizontal)">
                                      <p:cBhvr>
                                        <p:cTn id="2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5ED9F5-506B-4373-9A49-2F8905C1D20F}"/>
              </a:ext>
            </a:extLst>
          </p:cNvPr>
          <p:cNvSpPr>
            <a:spLocks noGrp="1"/>
          </p:cNvSpPr>
          <p:nvPr>
            <p:ph type="title"/>
          </p:nvPr>
        </p:nvSpPr>
        <p:spPr/>
        <p:txBody>
          <a:bodyPr/>
          <a:lstStyle/>
          <a:p>
            <a:r>
              <a:rPr lang="en-US" dirty="0"/>
              <a:t>FM Receivers (cont.)</a:t>
            </a:r>
          </a:p>
        </p:txBody>
      </p:sp>
      <p:sp>
        <p:nvSpPr>
          <p:cNvPr id="3" name="Content Placeholder 2">
            <a:extLst>
              <a:ext uri="{FF2B5EF4-FFF2-40B4-BE49-F238E27FC236}">
                <a16:creationId xmlns:a16="http://schemas.microsoft.com/office/drawing/2014/main" id="{90DB2A7F-D68E-4C79-B031-1D70946464EA}"/>
              </a:ext>
            </a:extLst>
          </p:cNvPr>
          <p:cNvSpPr>
            <a:spLocks noGrp="1"/>
          </p:cNvSpPr>
          <p:nvPr>
            <p:ph idx="1"/>
          </p:nvPr>
        </p:nvSpPr>
        <p:spPr>
          <a:xfrm>
            <a:off x="609600" y="1981200"/>
            <a:ext cx="10972800" cy="4569022"/>
          </a:xfrm>
        </p:spPr>
        <p:txBody>
          <a:bodyPr/>
          <a:lstStyle/>
          <a:p>
            <a:r>
              <a:rPr lang="en-US" sz="2800" dirty="0"/>
              <a:t>Another flaw is caused by the LO and other oscillator circuits. Leakage of signals into the signal path can cause steady signals to appear (called </a:t>
            </a:r>
            <a:r>
              <a:rPr lang="en-US" sz="2800" i="1" dirty="0">
                <a:solidFill>
                  <a:srgbClr val="C00000"/>
                </a:solidFill>
              </a:rPr>
              <a:t>birdies</a:t>
            </a:r>
            <a:r>
              <a:rPr lang="en-US" sz="2800" dirty="0"/>
              <a:t>).</a:t>
            </a:r>
          </a:p>
          <a:p>
            <a:r>
              <a:rPr lang="en-US" sz="2800" dirty="0"/>
              <a:t>Figs 5.16 and 5.17 show </a:t>
            </a:r>
            <a:r>
              <a:rPr lang="en-US" sz="2800" i="1" dirty="0">
                <a:solidFill>
                  <a:srgbClr val="C00000"/>
                </a:solidFill>
              </a:rPr>
              <a:t>single-conversion</a:t>
            </a:r>
            <a:r>
              <a:rPr lang="en-US" sz="2800" dirty="0"/>
              <a:t> receivers, with only one mixer converting the signal from RF to IF</a:t>
            </a:r>
          </a:p>
          <a:p>
            <a:pPr lvl="1"/>
            <a:r>
              <a:rPr lang="en-US" sz="2600" dirty="0"/>
              <a:t>The IF stages provide most of the gain and selectivity</a:t>
            </a:r>
          </a:p>
          <a:p>
            <a:pPr lvl="1"/>
            <a:r>
              <a:rPr lang="en-US" sz="2600" dirty="0"/>
              <a:t>Filtering is applied at each IF (allows filter bandwidth selection for desired signal) … this gives the best received signal quality with the lowest unwanted noise and interference, maximizing the </a:t>
            </a:r>
            <a:r>
              <a:rPr lang="en-US" sz="2600" i="1" dirty="0">
                <a:solidFill>
                  <a:srgbClr val="C00000"/>
                </a:solidFill>
              </a:rPr>
              <a:t>signal-to-noise ratio </a:t>
            </a:r>
            <a:r>
              <a:rPr lang="en-US" sz="2600" dirty="0"/>
              <a:t>(SNR)</a:t>
            </a:r>
          </a:p>
        </p:txBody>
      </p:sp>
    </p:spTree>
    <p:extLst>
      <p:ext uri="{BB962C8B-B14F-4D97-AF65-F5344CB8AC3E}">
        <p14:creationId xmlns:p14="http://schemas.microsoft.com/office/powerpoint/2010/main" val="16846227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415FC-4677-4E83-81A6-8BD7AD836D02}"/>
              </a:ext>
            </a:extLst>
          </p:cNvPr>
          <p:cNvSpPr>
            <a:spLocks noGrp="1"/>
          </p:cNvSpPr>
          <p:nvPr>
            <p:ph type="title"/>
          </p:nvPr>
        </p:nvSpPr>
        <p:spPr/>
        <p:txBody>
          <a:bodyPr/>
          <a:lstStyle/>
          <a:p>
            <a:r>
              <a:rPr lang="en-US" dirty="0"/>
              <a:t>Digital Signal Processing (DSP)</a:t>
            </a:r>
          </a:p>
        </p:txBody>
      </p:sp>
      <p:sp>
        <p:nvSpPr>
          <p:cNvPr id="5" name="Content Placeholder 4">
            <a:extLst>
              <a:ext uri="{FF2B5EF4-FFF2-40B4-BE49-F238E27FC236}">
                <a16:creationId xmlns:a16="http://schemas.microsoft.com/office/drawing/2014/main" id="{3D9C419F-7C3C-4841-8488-4C3583B520BC}"/>
              </a:ext>
            </a:extLst>
          </p:cNvPr>
          <p:cNvSpPr>
            <a:spLocks noGrp="1"/>
          </p:cNvSpPr>
          <p:nvPr>
            <p:ph idx="1"/>
          </p:nvPr>
        </p:nvSpPr>
        <p:spPr>
          <a:xfrm>
            <a:off x="304800" y="1992982"/>
            <a:ext cx="11506199" cy="4188022"/>
          </a:xfrm>
        </p:spPr>
        <p:txBody>
          <a:bodyPr/>
          <a:lstStyle/>
          <a:p>
            <a:r>
              <a:rPr lang="en-US" sz="2400" dirty="0"/>
              <a:t>The general term for converting signals from analog to digital is </a:t>
            </a:r>
            <a:r>
              <a:rPr lang="en-US" sz="2400" i="1" dirty="0">
                <a:solidFill>
                  <a:srgbClr val="C00000"/>
                </a:solidFill>
              </a:rPr>
              <a:t>digital signal processing</a:t>
            </a:r>
          </a:p>
          <a:p>
            <a:r>
              <a:rPr lang="en-US" sz="2400" dirty="0"/>
              <a:t>Fig 5.18 (below): DSP systems use an analog-to-digital converter (ADC) to change the signal to digital data. A special type of microprocessor then performs the mathematical operations on the data to accomplish filtering, noise reduction, or other functions. A digital-to-analog converter (DAC) changes the processed data back to analog form for output as audio.</a:t>
            </a:r>
          </a:p>
        </p:txBody>
      </p:sp>
      <p:pic>
        <p:nvPicPr>
          <p:cNvPr id="4" name="Picture 2" descr="Fig5-19.jpg">
            <a:extLst>
              <a:ext uri="{FF2B5EF4-FFF2-40B4-BE49-F238E27FC236}">
                <a16:creationId xmlns:a16="http://schemas.microsoft.com/office/drawing/2014/main" id="{7F374B79-FA49-4432-8B5A-6C8204422A88}"/>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295440" y="4419600"/>
            <a:ext cx="9360340" cy="2362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017867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xEl>
                                              <p:pRg st="1" end="1"/>
                                            </p:txEl>
                                          </p:spTgt>
                                        </p:tgtEl>
                                        <p:attrNameLst>
                                          <p:attrName>style.visibility</p:attrName>
                                        </p:attrNameLst>
                                      </p:cBhvr>
                                      <p:to>
                                        <p:strVal val="visible"/>
                                      </p:to>
                                    </p:set>
                                    <p:anim calcmode="lin" valueType="num">
                                      <p:cBhvr additive="base">
                                        <p:cTn id="13"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5">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82A190-4E61-48E1-9077-EE5B3E339938}"/>
              </a:ext>
            </a:extLst>
          </p:cNvPr>
          <p:cNvSpPr>
            <a:spLocks noGrp="1"/>
          </p:cNvSpPr>
          <p:nvPr>
            <p:ph type="title"/>
          </p:nvPr>
        </p:nvSpPr>
        <p:spPr/>
        <p:txBody>
          <a:bodyPr/>
          <a:lstStyle/>
          <a:p>
            <a:r>
              <a:rPr lang="en-US" dirty="0"/>
              <a:t>Digital Signal Processing (cont.)</a:t>
            </a:r>
          </a:p>
        </p:txBody>
      </p:sp>
      <p:sp>
        <p:nvSpPr>
          <p:cNvPr id="3" name="Content Placeholder 2">
            <a:extLst>
              <a:ext uri="{FF2B5EF4-FFF2-40B4-BE49-F238E27FC236}">
                <a16:creationId xmlns:a16="http://schemas.microsoft.com/office/drawing/2014/main" id="{11703F92-21D8-4D06-95AD-EA294D729961}"/>
              </a:ext>
            </a:extLst>
          </p:cNvPr>
          <p:cNvSpPr>
            <a:spLocks noGrp="1"/>
          </p:cNvSpPr>
          <p:nvPr>
            <p:ph idx="1"/>
          </p:nvPr>
        </p:nvSpPr>
        <p:spPr/>
        <p:txBody>
          <a:bodyPr/>
          <a:lstStyle/>
          <a:p>
            <a:r>
              <a:rPr lang="en-US" dirty="0"/>
              <a:t>Two advantages over analog circuitry</a:t>
            </a:r>
          </a:p>
          <a:p>
            <a:pPr lvl="1"/>
            <a:r>
              <a:rPr lang="en-US" dirty="0"/>
              <a:t>Performance &amp; flexibility</a:t>
            </a:r>
          </a:p>
          <a:p>
            <a:r>
              <a:rPr lang="en-US" dirty="0"/>
              <a:t>DSP offers selectable preprogrammed filters and allow the operator to adjust the filter bandwidth and shape and even to define new filters</a:t>
            </a:r>
          </a:p>
          <a:p>
            <a:r>
              <a:rPr lang="en-US" dirty="0"/>
              <a:t>Expensive functions in analog circuits can be implemented in DSP as a program without additional hardware</a:t>
            </a:r>
          </a:p>
        </p:txBody>
      </p:sp>
    </p:spTree>
    <p:extLst>
      <p:ext uri="{BB962C8B-B14F-4D97-AF65-F5344CB8AC3E}">
        <p14:creationId xmlns:p14="http://schemas.microsoft.com/office/powerpoint/2010/main" val="2267292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8324D8-A260-4945-92E5-ECA64B907458}"/>
              </a:ext>
            </a:extLst>
          </p:cNvPr>
          <p:cNvSpPr>
            <a:spLocks noGrp="1"/>
          </p:cNvSpPr>
          <p:nvPr>
            <p:ph type="title"/>
          </p:nvPr>
        </p:nvSpPr>
        <p:spPr/>
        <p:txBody>
          <a:bodyPr/>
          <a:lstStyle/>
          <a:p>
            <a:r>
              <a:rPr lang="en-US" dirty="0"/>
              <a:t>Managing Receiver Gain (RF Gain)</a:t>
            </a:r>
          </a:p>
        </p:txBody>
      </p:sp>
      <p:sp>
        <p:nvSpPr>
          <p:cNvPr id="3" name="Content Placeholder 2">
            <a:extLst>
              <a:ext uri="{FF2B5EF4-FFF2-40B4-BE49-F238E27FC236}">
                <a16:creationId xmlns:a16="http://schemas.microsoft.com/office/drawing/2014/main" id="{DD59EC9D-F1BE-42AB-B8A4-5FFAA4A98CB1}"/>
              </a:ext>
            </a:extLst>
          </p:cNvPr>
          <p:cNvSpPr>
            <a:spLocks noGrp="1"/>
          </p:cNvSpPr>
          <p:nvPr>
            <p:ph idx="1"/>
          </p:nvPr>
        </p:nvSpPr>
        <p:spPr/>
        <p:txBody>
          <a:bodyPr/>
          <a:lstStyle/>
          <a:p>
            <a:r>
              <a:rPr lang="en-US" dirty="0"/>
              <a:t>When looking for weak signals, set RF gain to maximum (for highest receiver sensitivity)</a:t>
            </a:r>
          </a:p>
          <a:p>
            <a:r>
              <a:rPr lang="en-US" dirty="0"/>
              <a:t>Lower RF gain volume to reduce background noise</a:t>
            </a:r>
          </a:p>
          <a:p>
            <a:r>
              <a:rPr lang="en-US" dirty="0"/>
              <a:t>Automatic gain control (AGC) circuits vary gain of the RF and IF amplifiers so output volume stays constant for both weak and strong signals</a:t>
            </a:r>
          </a:p>
          <a:p>
            <a:pPr lvl="1"/>
            <a:r>
              <a:rPr lang="en-US" dirty="0"/>
              <a:t>AGC circuit changes the voltage that controls the IF amp gain. This voltage is read by the </a:t>
            </a:r>
            <a:r>
              <a:rPr lang="en-US" i="1" dirty="0">
                <a:solidFill>
                  <a:srgbClr val="C00000"/>
                </a:solidFill>
              </a:rPr>
              <a:t>S-meter</a:t>
            </a:r>
            <a:r>
              <a:rPr lang="en-US" dirty="0"/>
              <a:t> (measures </a:t>
            </a:r>
            <a:r>
              <a:rPr lang="en-US" i="1" dirty="0">
                <a:solidFill>
                  <a:srgbClr val="C00000"/>
                </a:solidFill>
              </a:rPr>
              <a:t>signal</a:t>
            </a:r>
            <a:r>
              <a:rPr lang="en-US" dirty="0"/>
              <a:t> strength).</a:t>
            </a:r>
          </a:p>
          <a:p>
            <a:endParaRPr lang="en-US" dirty="0"/>
          </a:p>
        </p:txBody>
      </p:sp>
    </p:spTree>
    <p:extLst>
      <p:ext uri="{BB962C8B-B14F-4D97-AF65-F5344CB8AC3E}">
        <p14:creationId xmlns:p14="http://schemas.microsoft.com/office/powerpoint/2010/main" val="2597846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2C9A1-67C7-48A2-9082-62CB82532074}"/>
              </a:ext>
            </a:extLst>
          </p:cNvPr>
          <p:cNvSpPr>
            <a:spLocks noGrp="1"/>
          </p:cNvSpPr>
          <p:nvPr>
            <p:ph type="title"/>
          </p:nvPr>
        </p:nvSpPr>
        <p:spPr/>
        <p:txBody>
          <a:bodyPr/>
          <a:lstStyle/>
          <a:p>
            <a:r>
              <a:rPr lang="en-US" dirty="0"/>
              <a:t>RF Gain and AGC (cont.)</a:t>
            </a:r>
          </a:p>
        </p:txBody>
      </p:sp>
      <p:sp>
        <p:nvSpPr>
          <p:cNvPr id="3" name="Content Placeholder 2">
            <a:extLst>
              <a:ext uri="{FF2B5EF4-FFF2-40B4-BE49-F238E27FC236}">
                <a16:creationId xmlns:a16="http://schemas.microsoft.com/office/drawing/2014/main" id="{939ED93A-B6EB-4BB8-A9B0-BD1BCEAE9CF1}"/>
              </a:ext>
            </a:extLst>
          </p:cNvPr>
          <p:cNvSpPr>
            <a:spLocks noGrp="1"/>
          </p:cNvSpPr>
          <p:nvPr>
            <p:ph idx="1"/>
          </p:nvPr>
        </p:nvSpPr>
        <p:spPr/>
        <p:txBody>
          <a:bodyPr/>
          <a:lstStyle/>
          <a:p>
            <a:r>
              <a:rPr lang="en-US" dirty="0"/>
              <a:t>S-meters are calibrated in </a:t>
            </a:r>
            <a:r>
              <a:rPr lang="en-US" i="1" dirty="0">
                <a:solidFill>
                  <a:srgbClr val="C00000"/>
                </a:solidFill>
              </a:rPr>
              <a:t>S-units</a:t>
            </a:r>
          </a:p>
          <a:p>
            <a:pPr lvl="1"/>
            <a:r>
              <a:rPr lang="en-US" dirty="0"/>
              <a:t>One S-unit equals up to 6dB (fourfold) change in signal strength</a:t>
            </a:r>
          </a:p>
          <a:p>
            <a:r>
              <a:rPr lang="en-US" dirty="0"/>
              <a:t>S-9 (a strong signal) is located at the midpoint of the display</a:t>
            </a:r>
          </a:p>
          <a:p>
            <a:pPr lvl="1"/>
            <a:r>
              <a:rPr lang="en-US" dirty="0"/>
              <a:t>Larger values to the right (20, 40, 60)</a:t>
            </a:r>
          </a:p>
          <a:p>
            <a:pPr lvl="1"/>
            <a:r>
              <a:rPr lang="en-US" dirty="0"/>
              <a:t>These correspond to “dB above S-9”</a:t>
            </a:r>
          </a:p>
          <a:p>
            <a:r>
              <a:rPr lang="en-US" dirty="0"/>
              <a:t>Reading of “S-9 + 20 dB” is a signal 20 dB (100 times) stronger than an S-9 signal</a:t>
            </a:r>
          </a:p>
          <a:p>
            <a:pPr lvl="1"/>
            <a:endParaRPr lang="en-US" dirty="0"/>
          </a:p>
          <a:p>
            <a:pPr lvl="1"/>
            <a:endParaRPr lang="en-US" dirty="0"/>
          </a:p>
        </p:txBody>
      </p:sp>
    </p:spTree>
    <p:extLst>
      <p:ext uri="{BB962C8B-B14F-4D97-AF65-F5344CB8AC3E}">
        <p14:creationId xmlns:p14="http://schemas.microsoft.com/office/powerpoint/2010/main" val="387255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E0FF09-E069-4B11-A9E9-3B3123B76065}"/>
              </a:ext>
            </a:extLst>
          </p:cNvPr>
          <p:cNvSpPr>
            <a:spLocks noGrp="1"/>
          </p:cNvSpPr>
          <p:nvPr>
            <p:ph type="title"/>
          </p:nvPr>
        </p:nvSpPr>
        <p:spPr/>
        <p:txBody>
          <a:bodyPr/>
          <a:lstStyle/>
          <a:p>
            <a:r>
              <a:rPr lang="en-US" dirty="0"/>
              <a:t>Receiver Linearity</a:t>
            </a:r>
          </a:p>
        </p:txBody>
      </p:sp>
      <p:sp>
        <p:nvSpPr>
          <p:cNvPr id="3" name="Content Placeholder 2">
            <a:extLst>
              <a:ext uri="{FF2B5EF4-FFF2-40B4-BE49-F238E27FC236}">
                <a16:creationId xmlns:a16="http://schemas.microsoft.com/office/drawing/2014/main" id="{E0CBA7B4-A456-402F-9BF1-74C773BF79B3}"/>
              </a:ext>
            </a:extLst>
          </p:cNvPr>
          <p:cNvSpPr>
            <a:spLocks noGrp="1"/>
          </p:cNvSpPr>
          <p:nvPr>
            <p:ph idx="1"/>
          </p:nvPr>
        </p:nvSpPr>
        <p:spPr>
          <a:xfrm>
            <a:off x="609600" y="2169994"/>
            <a:ext cx="10972800" cy="4380228"/>
          </a:xfrm>
        </p:spPr>
        <p:txBody>
          <a:bodyPr/>
          <a:lstStyle/>
          <a:p>
            <a:r>
              <a:rPr lang="en-US" dirty="0"/>
              <a:t>If the received signal is distorted, spurious signals will appear just as if a transmitting station were emitting them</a:t>
            </a:r>
          </a:p>
          <a:p>
            <a:r>
              <a:rPr lang="en-US" dirty="0"/>
              <a:t>The most common form of receiver nonlinearity is </a:t>
            </a:r>
            <a:r>
              <a:rPr lang="en-US" i="1" dirty="0">
                <a:solidFill>
                  <a:srgbClr val="C00000"/>
                </a:solidFill>
              </a:rPr>
              <a:t>overload</a:t>
            </a:r>
            <a:r>
              <a:rPr lang="en-US" dirty="0"/>
              <a:t> (also called </a:t>
            </a:r>
            <a:r>
              <a:rPr lang="en-US" i="1" dirty="0">
                <a:solidFill>
                  <a:srgbClr val="C00000"/>
                </a:solidFill>
              </a:rPr>
              <a:t>front-end overload</a:t>
            </a:r>
            <a:r>
              <a:rPr lang="en-US" dirty="0"/>
              <a:t>) or </a:t>
            </a:r>
            <a:r>
              <a:rPr lang="en-US" i="1" dirty="0">
                <a:solidFill>
                  <a:srgbClr val="C00000"/>
                </a:solidFill>
              </a:rPr>
              <a:t>gain compression</a:t>
            </a:r>
          </a:p>
          <a:p>
            <a:r>
              <a:rPr lang="en-US" dirty="0"/>
              <a:t>Solution to overload is to filter out the offending signal or reduce receiver gain (attenuator circuit). Proper use of attenuator and RF gain controls can dramatically reduce received noise distortion caused by strong signals.</a:t>
            </a:r>
          </a:p>
        </p:txBody>
      </p:sp>
    </p:spTree>
    <p:extLst>
      <p:ext uri="{BB962C8B-B14F-4D97-AF65-F5344CB8AC3E}">
        <p14:creationId xmlns:p14="http://schemas.microsoft.com/office/powerpoint/2010/main" val="4006801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p:txBody>
          <a:bodyPr/>
          <a:lstStyle/>
          <a:p>
            <a:r>
              <a:rPr lang="en-US" dirty="0"/>
              <a:t>Rejecting Interference and Noise</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228600" y="2362200"/>
            <a:ext cx="11734800" cy="4188022"/>
          </a:xfrm>
        </p:spPr>
        <p:txBody>
          <a:bodyPr/>
          <a:lstStyle/>
          <a:p>
            <a:r>
              <a:rPr lang="en-US" sz="2800" dirty="0"/>
              <a:t>IF filters narrow the receiver’s passband (removes unwanted signals)</a:t>
            </a:r>
          </a:p>
          <a:p>
            <a:r>
              <a:rPr lang="en-US" sz="2800" dirty="0"/>
              <a:t>Notch filters remove signals in a very narrow band of frequencies (such as a signal tone from an interfering carrier)</a:t>
            </a:r>
          </a:p>
          <a:p>
            <a:r>
              <a:rPr lang="en-US" sz="2800" dirty="0"/>
              <a:t>Passband or IF shift adjust receiver’s passband above or below the displayed carrier frequency (avoids interference on adjacent frequencies)</a:t>
            </a:r>
          </a:p>
          <a:p>
            <a:r>
              <a:rPr lang="en-US" sz="2800" dirty="0"/>
              <a:t>Reverse sideband controls allow switching between receiving CW signals above carrier frequency (USB) and below it (LSB). Avoids interference by placing the signals on the “other side” of the carrier where filtering rejects them.</a:t>
            </a:r>
          </a:p>
          <a:p>
            <a:endParaRPr lang="en-US" sz="2800" dirty="0"/>
          </a:p>
        </p:txBody>
      </p:sp>
    </p:spTree>
    <p:extLst>
      <p:ext uri="{BB962C8B-B14F-4D97-AF65-F5344CB8AC3E}">
        <p14:creationId xmlns:p14="http://schemas.microsoft.com/office/powerpoint/2010/main" val="42469726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7AE27-5617-43F7-AADC-9DD1897B0BAF}"/>
              </a:ext>
            </a:extLst>
          </p:cNvPr>
          <p:cNvSpPr>
            <a:spLocks noGrp="1"/>
          </p:cNvSpPr>
          <p:nvPr>
            <p:ph type="title"/>
          </p:nvPr>
        </p:nvSpPr>
        <p:spPr/>
        <p:txBody>
          <a:bodyPr/>
          <a:lstStyle/>
          <a:p>
            <a:r>
              <a:rPr lang="en-US" dirty="0"/>
              <a:t>Rejecting Interference and Noise (cont.)</a:t>
            </a:r>
          </a:p>
        </p:txBody>
      </p:sp>
      <p:sp>
        <p:nvSpPr>
          <p:cNvPr id="3" name="Content Placeholder 2">
            <a:extLst>
              <a:ext uri="{FF2B5EF4-FFF2-40B4-BE49-F238E27FC236}">
                <a16:creationId xmlns:a16="http://schemas.microsoft.com/office/drawing/2014/main" id="{161F03A8-C91D-4D08-803F-5A6B896477A6}"/>
              </a:ext>
            </a:extLst>
          </p:cNvPr>
          <p:cNvSpPr>
            <a:spLocks noGrp="1"/>
          </p:cNvSpPr>
          <p:nvPr>
            <p:ph idx="1"/>
          </p:nvPr>
        </p:nvSpPr>
        <p:spPr>
          <a:xfrm>
            <a:off x="228600" y="2362200"/>
            <a:ext cx="11734800" cy="4188022"/>
          </a:xfrm>
        </p:spPr>
        <p:txBody>
          <a:bodyPr/>
          <a:lstStyle/>
          <a:p>
            <a:r>
              <a:rPr lang="en-US" sz="2800" dirty="0"/>
              <a:t>Noise blankers sense short, sharp pulses in the IF signals and reduce the gain of the IF and audio amplifiers during the pulse … called </a:t>
            </a:r>
            <a:r>
              <a:rPr lang="en-US" sz="2800" i="1" dirty="0">
                <a:solidFill>
                  <a:srgbClr val="C00000"/>
                </a:solidFill>
              </a:rPr>
              <a:t>blanking</a:t>
            </a:r>
          </a:p>
          <a:p>
            <a:pPr lvl="1"/>
            <a:r>
              <a:rPr lang="en-US" sz="2400" dirty="0"/>
              <a:t>If noise blankers are adjustable, it can be set to blank the receiver at different noise levels</a:t>
            </a:r>
          </a:p>
          <a:p>
            <a:r>
              <a:rPr lang="en-US" sz="2800" dirty="0"/>
              <a:t>Noise reduction is performed by the DSP.</a:t>
            </a:r>
          </a:p>
          <a:p>
            <a:pPr lvl="1"/>
            <a:r>
              <a:rPr lang="en-US" sz="2400" dirty="0"/>
              <a:t>Removes hiss and noise from the audio that is not part of the desired speech, data, or CW</a:t>
            </a:r>
          </a:p>
          <a:p>
            <a:pPr lvl="1"/>
            <a:r>
              <a:rPr lang="en-US" sz="2400" dirty="0"/>
              <a:t>Increasing the noise reduction level may cause some of the desired signal to be removed (causes distortion) … use the least noise reduction require to minimize this</a:t>
            </a:r>
          </a:p>
        </p:txBody>
      </p:sp>
    </p:spTree>
    <p:extLst>
      <p:ext uri="{BB962C8B-B14F-4D97-AF65-F5344CB8AC3E}">
        <p14:creationId xmlns:p14="http://schemas.microsoft.com/office/powerpoint/2010/main" val="1668836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37663245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purpose of the “notch filter” found on many HF transceivers?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restrict the transmitter voice bandwidth</a:t>
            </a:r>
          </a:p>
          <a:p>
            <a:pPr marL="457200" indent="-457200">
              <a:buFont typeface="+mj-lt"/>
              <a:buAutoNum type="alphaUcPeriod"/>
            </a:pPr>
            <a:r>
              <a:rPr lang="en-US" b="0" i="0" u="none" strike="noStrike" baseline="0" dirty="0">
                <a:latin typeface="Calibri" panose="020F0502020204030204" pitchFamily="34" charset="0"/>
              </a:rPr>
              <a:t>To reduce interference from carriers in the receiver passband</a:t>
            </a:r>
          </a:p>
          <a:p>
            <a:pPr marL="457200" indent="-457200">
              <a:buFont typeface="+mj-lt"/>
              <a:buAutoNum type="alphaUcPeriod"/>
            </a:pPr>
            <a:r>
              <a:rPr lang="en-US" b="0" i="0" u="none" strike="noStrike" baseline="0" dirty="0">
                <a:latin typeface="Calibri" panose="020F0502020204030204" pitchFamily="34" charset="0"/>
              </a:rPr>
              <a:t>To eliminate receiver interference from impulse noise sources</a:t>
            </a:r>
          </a:p>
          <a:p>
            <a:pPr marL="457200" indent="-457200">
              <a:buFont typeface="+mj-lt"/>
              <a:buAutoNum type="alphaUcPeriod"/>
            </a:pPr>
            <a:r>
              <a:rPr lang="en-US" b="0" i="0" u="none" strike="noStrike" baseline="0" dirty="0">
                <a:latin typeface="Calibri" panose="020F0502020204030204" pitchFamily="34" charset="0"/>
              </a:rPr>
              <a:t>To enhance the reception of a specific frequency on a crowded band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G4A01 (B) Page 5-20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91278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advantage of selecting the opposite, or “reverse,” sideband when receiving CW signals on a typical HF transceiver?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Interference from impulse noise will be eliminated</a:t>
            </a:r>
          </a:p>
          <a:p>
            <a:pPr marL="457200" indent="-457200">
              <a:buFont typeface="+mj-lt"/>
              <a:buAutoNum type="alphaUcPeriod"/>
            </a:pPr>
            <a:r>
              <a:rPr lang="en-US" b="0" i="0" u="none" strike="noStrike" baseline="0" dirty="0">
                <a:latin typeface="Calibri" panose="020F0502020204030204" pitchFamily="34" charset="0"/>
              </a:rPr>
              <a:t>More stations can be accommodated within a given signal passband</a:t>
            </a:r>
          </a:p>
          <a:p>
            <a:pPr marL="457200" indent="-457200">
              <a:buFont typeface="+mj-lt"/>
              <a:buAutoNum type="alphaUcPeriod"/>
            </a:pPr>
            <a:r>
              <a:rPr lang="en-US" b="0" i="0" u="none" strike="noStrike" baseline="0" dirty="0">
                <a:latin typeface="Calibri" panose="020F0502020204030204" pitchFamily="34" charset="0"/>
              </a:rPr>
              <a:t>It may be possible to reduce or eliminate interference from other signals</a:t>
            </a:r>
          </a:p>
          <a:p>
            <a:pPr marL="457200" indent="-457200">
              <a:buFont typeface="+mj-lt"/>
              <a:buAutoNum type="alphaUcPeriod"/>
            </a:pPr>
            <a:r>
              <a:rPr lang="en-US" b="0" i="0" u="none" strike="noStrike" baseline="0" dirty="0">
                <a:latin typeface="Calibri" panose="020F0502020204030204" pitchFamily="34" charset="0"/>
              </a:rPr>
              <a:t>Accidental out-of-band operation can be prevented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G4A02 (C) Page 5-20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62256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use for the IF shift control on a receiver?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avoid interference from stations very close to the receive frequency</a:t>
            </a:r>
          </a:p>
          <a:p>
            <a:pPr marL="457200" indent="-457200">
              <a:buFont typeface="+mj-lt"/>
              <a:buAutoNum type="alphaUcPeriod"/>
            </a:pPr>
            <a:r>
              <a:rPr lang="en-US" b="0" i="0" u="none" strike="noStrike" baseline="0" dirty="0">
                <a:latin typeface="Calibri" panose="020F0502020204030204" pitchFamily="34" charset="0"/>
              </a:rPr>
              <a:t>To change frequency rapidly</a:t>
            </a:r>
          </a:p>
          <a:p>
            <a:pPr marL="457200" indent="-457200">
              <a:buFont typeface="+mj-lt"/>
              <a:buAutoNum type="alphaUcPeriod"/>
            </a:pPr>
            <a:r>
              <a:rPr lang="en-US" b="0" i="0" u="none" strike="noStrike" baseline="0" dirty="0">
                <a:latin typeface="Calibri" panose="020F0502020204030204" pitchFamily="34" charset="0"/>
              </a:rPr>
              <a:t>To permit listening on a different frequency from that on which you are transmitting</a:t>
            </a:r>
          </a:p>
          <a:p>
            <a:pPr marL="457200" indent="-457200">
              <a:buFont typeface="+mj-lt"/>
              <a:buAutoNum type="alphaUcPeriod"/>
            </a:pPr>
            <a:r>
              <a:rPr lang="en-US" b="0" i="0" u="none" strike="noStrike" baseline="0" dirty="0">
                <a:latin typeface="Calibri" panose="020F0502020204030204" pitchFamily="34" charset="0"/>
              </a:rPr>
              <a:t>To tune in stations that are slightly off frequency without changing your transmit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G4A11 (A) Page 5-20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45702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reason to use the attenuator function that is present on many HF transceivers?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reduce signal overload due to strong incoming signals</a:t>
            </a:r>
          </a:p>
          <a:p>
            <a:pPr marL="457200" indent="-457200">
              <a:buFont typeface="+mj-lt"/>
              <a:buAutoNum type="alphaUcPeriod"/>
            </a:pPr>
            <a:r>
              <a:rPr lang="en-US" b="0" i="0" u="none" strike="noStrike" baseline="0" dirty="0">
                <a:latin typeface="Calibri" panose="020F0502020204030204" pitchFamily="34" charset="0"/>
              </a:rPr>
              <a:t>To reduce the transmitter power when driving a linear amplifier</a:t>
            </a:r>
          </a:p>
          <a:p>
            <a:pPr marL="457200" indent="-457200">
              <a:buFont typeface="+mj-lt"/>
              <a:buAutoNum type="alphaUcPeriod"/>
            </a:pPr>
            <a:r>
              <a:rPr lang="en-US" b="0" i="0" u="none" strike="noStrike" baseline="0" dirty="0">
                <a:latin typeface="Calibri" panose="020F0502020204030204" pitchFamily="34" charset="0"/>
              </a:rPr>
              <a:t>To reduce power consumption when operating from batteries</a:t>
            </a:r>
          </a:p>
          <a:p>
            <a:pPr marL="457200" indent="-457200">
              <a:buFont typeface="+mj-lt"/>
              <a:buAutoNum type="alphaUcPeriod"/>
            </a:pPr>
            <a:r>
              <a:rPr lang="en-US" b="0" i="0" u="none" strike="noStrike" baseline="0" dirty="0">
                <a:latin typeface="Calibri" panose="020F0502020204030204" pitchFamily="34" charset="0"/>
              </a:rPr>
              <a:t>To slow down received CW signals for better copy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G4A13 (A) Page 5-19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557496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 noise blanker work?</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temporarily increasing received bandwidth</a:t>
            </a:r>
          </a:p>
          <a:p>
            <a:pPr marL="457200" indent="-457200">
              <a:buFont typeface="+mj-lt"/>
              <a:buAutoNum type="alphaUcPeriod"/>
            </a:pPr>
            <a:r>
              <a:rPr lang="en-US" b="0" i="0" u="none" strike="noStrike" baseline="0" dirty="0">
                <a:latin typeface="Calibri" panose="020F0502020204030204" pitchFamily="34" charset="0"/>
              </a:rPr>
              <a:t>By redirecting noise pulses into a filter capacitor</a:t>
            </a:r>
          </a:p>
          <a:p>
            <a:pPr marL="457200" indent="-457200">
              <a:buFont typeface="+mj-lt"/>
              <a:buAutoNum type="alphaUcPeriod"/>
            </a:pPr>
            <a:r>
              <a:rPr lang="en-US" b="0" i="0" u="none" strike="noStrike" baseline="0" dirty="0">
                <a:latin typeface="Calibri" panose="020F0502020204030204" pitchFamily="34" charset="0"/>
              </a:rPr>
              <a:t>By reducing receiver gain during a noise pulse</a:t>
            </a:r>
          </a:p>
          <a:p>
            <a:pPr marL="457200" indent="-457200">
              <a:buFont typeface="+mj-lt"/>
              <a:buAutoNum type="alphaUcPeriod"/>
            </a:pPr>
            <a:r>
              <a:rPr lang="en-US" b="0" i="0" u="none" strike="noStrike" baseline="0" dirty="0">
                <a:latin typeface="Calibri" panose="020F0502020204030204" pitchFamily="34" charset="0"/>
              </a:rPr>
              <a:t>By clipping noise peaks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G4A16 (C) Page 5-20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27216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happens as the noise reduction control level in a receiver is increased?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Received signals may become distorted</a:t>
            </a:r>
          </a:p>
          <a:p>
            <a:pPr marL="457200" indent="-457200">
              <a:buFont typeface="+mj-lt"/>
              <a:buAutoNum type="alphaUcPeriod"/>
            </a:pPr>
            <a:r>
              <a:rPr lang="en-US" b="0" i="0" u="none" strike="noStrike" baseline="0" dirty="0">
                <a:latin typeface="Calibri" panose="020F0502020204030204" pitchFamily="34" charset="0"/>
              </a:rPr>
              <a:t>Received frequency may become unstable</a:t>
            </a:r>
          </a:p>
          <a:p>
            <a:pPr marL="457200" indent="-457200">
              <a:buFont typeface="+mj-lt"/>
              <a:buAutoNum type="alphaUcPeriod"/>
            </a:pPr>
            <a:r>
              <a:rPr lang="en-US" b="0" i="0" u="none" strike="noStrike" baseline="0" dirty="0">
                <a:latin typeface="Calibri" panose="020F0502020204030204" pitchFamily="34" charset="0"/>
              </a:rPr>
              <a:t>CW signals may become severely attenuated</a:t>
            </a:r>
          </a:p>
          <a:p>
            <a:pPr marL="457200" indent="-457200">
              <a:buFont typeface="+mj-lt"/>
              <a:buAutoNum type="alphaUcPeriod"/>
            </a:pPr>
            <a:r>
              <a:rPr lang="en-US" b="0" i="0" u="none" strike="noStrike" baseline="0" dirty="0">
                <a:latin typeface="Calibri" panose="020F0502020204030204" pitchFamily="34" charset="0"/>
              </a:rPr>
              <a:t>Received frequency may shift several kHz</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G4A17 (A) Page 5-20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92181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an advantage of a receiver DSP IF filter as compared to an analog filter?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wide range of filter bandwidths and shapes can be created</a:t>
            </a:r>
          </a:p>
          <a:p>
            <a:pPr marL="457200" indent="-457200">
              <a:buFont typeface="+mj-lt"/>
              <a:buAutoNum type="alphaUcPeriod"/>
            </a:pPr>
            <a:r>
              <a:rPr lang="en-US" b="0" i="0" u="none" strike="noStrike" baseline="0" dirty="0">
                <a:latin typeface="Calibri" panose="020F0502020204030204" pitchFamily="34" charset="0"/>
              </a:rPr>
              <a:t>Fewer digital components are required</a:t>
            </a:r>
          </a:p>
          <a:p>
            <a:pPr marL="457200" indent="-457200">
              <a:buFont typeface="+mj-lt"/>
              <a:buAutoNum type="alphaUcPeriod"/>
            </a:pPr>
            <a:r>
              <a:rPr lang="en-US" b="0" i="0" u="none" strike="noStrike" baseline="0" dirty="0">
                <a:latin typeface="Calibri" panose="020F0502020204030204" pitchFamily="34" charset="0"/>
              </a:rPr>
              <a:t>Mixing products are greatly reduced</a:t>
            </a:r>
          </a:p>
          <a:p>
            <a:pPr marL="457200" indent="-457200">
              <a:buFont typeface="+mj-lt"/>
              <a:buAutoNum type="alphaUcPeriod"/>
            </a:pPr>
            <a:r>
              <a:rPr lang="en-US" b="0" i="0" u="none" strike="noStrike" baseline="0" dirty="0">
                <a:latin typeface="Calibri" panose="020F0502020204030204" pitchFamily="34" charset="0"/>
              </a:rPr>
              <a:t>The DSP filter is much more effective at VHF frequencies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G4C12 (A) Page 5-18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769997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an S meter measure?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Conductance</a:t>
            </a:r>
          </a:p>
          <a:p>
            <a:pPr marL="457200" indent="-457200">
              <a:buFont typeface="+mj-lt"/>
              <a:buAutoNum type="alphaUcPeriod"/>
            </a:pPr>
            <a:r>
              <a:rPr lang="en-US" b="0" i="0" u="none" strike="noStrike" baseline="0" dirty="0">
                <a:latin typeface="Calibri" panose="020F0502020204030204" pitchFamily="34" charset="0"/>
              </a:rPr>
              <a:t>Impedance</a:t>
            </a:r>
          </a:p>
          <a:p>
            <a:pPr marL="457200" indent="-457200">
              <a:buFont typeface="+mj-lt"/>
              <a:buAutoNum type="alphaUcPeriod"/>
            </a:pPr>
            <a:r>
              <a:rPr lang="en-US" b="0" i="0" u="none" strike="noStrike" baseline="0" dirty="0">
                <a:latin typeface="Calibri" panose="020F0502020204030204" pitchFamily="34" charset="0"/>
              </a:rPr>
              <a:t>Received signal strength</a:t>
            </a:r>
          </a:p>
          <a:p>
            <a:pPr marL="457200" indent="-457200">
              <a:buFont typeface="+mj-lt"/>
              <a:buAutoNum type="alphaUcPeriod"/>
            </a:pPr>
            <a:r>
              <a:rPr lang="en-US" dirty="0">
                <a:latin typeface="Calibri" panose="020F0502020204030204" pitchFamily="34" charset="0"/>
              </a:rPr>
              <a:t>T</a:t>
            </a:r>
            <a:r>
              <a:rPr lang="en-US" b="0" i="0" u="none" strike="noStrike" baseline="0" dirty="0">
                <a:latin typeface="Calibri" panose="020F0502020204030204" pitchFamily="34" charset="0"/>
              </a:rPr>
              <a:t>ransmitter power output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G4D04 (C) Page 5-19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47076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 signal that reads 20 dB over S9 compare to one that reads S9 on a receiver, assuming a properly calibrated S meter?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is 10 times less powerful</a:t>
            </a:r>
          </a:p>
          <a:p>
            <a:pPr marL="457200" indent="-457200">
              <a:buFont typeface="+mj-lt"/>
              <a:buAutoNum type="alphaUcPeriod"/>
            </a:pPr>
            <a:r>
              <a:rPr lang="en-US" b="0" i="0" u="none" strike="noStrike" baseline="0" dirty="0">
                <a:latin typeface="Calibri" panose="020F0502020204030204" pitchFamily="34" charset="0"/>
              </a:rPr>
              <a:t>It is 20 times less powerful</a:t>
            </a:r>
          </a:p>
          <a:p>
            <a:pPr marL="457200" indent="-457200">
              <a:buFont typeface="+mj-lt"/>
              <a:buAutoNum type="alphaUcPeriod"/>
            </a:pPr>
            <a:r>
              <a:rPr lang="en-US" b="0" i="0" u="none" strike="noStrike" baseline="0" dirty="0">
                <a:latin typeface="Calibri" panose="020F0502020204030204" pitchFamily="34" charset="0"/>
              </a:rPr>
              <a:t>It is 20 times more powerful</a:t>
            </a:r>
          </a:p>
          <a:p>
            <a:pPr marL="457200" indent="-457200">
              <a:buFont typeface="+mj-lt"/>
              <a:buAutoNum type="alphaUcPeriod"/>
            </a:pPr>
            <a:r>
              <a:rPr lang="en-US" b="0" i="0" u="none" strike="noStrike" baseline="0" dirty="0">
                <a:latin typeface="Calibri" panose="020F0502020204030204" pitchFamily="34" charset="0"/>
              </a:rPr>
              <a:t>It is 100 times more powerful</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G4D05 (D) Page 5-19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48649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5b</a:t>
            </a:r>
            <a:br>
              <a:rPr lang="en-US" dirty="0"/>
            </a:br>
            <a:br>
              <a:rPr lang="en-US" sz="3800" dirty="0"/>
            </a:br>
            <a:r>
              <a:rPr lang="en-US" dirty="0"/>
              <a:t>ARRL General Class</a:t>
            </a:r>
            <a:br>
              <a:rPr lang="en-US" dirty="0"/>
            </a:br>
            <a:r>
              <a:rPr lang="en-US" dirty="0"/>
              <a:t>Chapter 5 – Radio Signals &amp; Equipment</a:t>
            </a:r>
            <a:br>
              <a:rPr lang="en-US" dirty="0"/>
            </a:br>
            <a:r>
              <a:rPr lang="en-US" dirty="0"/>
              <a:t>(5.4, 5.5)</a:t>
            </a:r>
            <a:br>
              <a:rPr lang="en-US" dirty="0"/>
            </a:br>
            <a:br>
              <a:rPr lang="en-US" dirty="0"/>
            </a:br>
            <a:r>
              <a:rPr lang="en-US" sz="3200" dirty="0"/>
              <a:t>Receivers, HF Station Installation</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Where is an S meter found?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 a receiver</a:t>
            </a:r>
          </a:p>
          <a:p>
            <a:pPr marL="457200" indent="-457200">
              <a:buFont typeface="+mj-lt"/>
              <a:buAutoNum type="alphaUcPeriod"/>
            </a:pPr>
            <a:r>
              <a:rPr lang="en-US" b="0" i="0" u="none" strike="noStrike" baseline="0" dirty="0">
                <a:latin typeface="Calibri" panose="020F0502020204030204" pitchFamily="34" charset="0"/>
              </a:rPr>
              <a:t>In an SWR bridge</a:t>
            </a:r>
          </a:p>
          <a:p>
            <a:pPr marL="457200" indent="-457200">
              <a:buFont typeface="+mj-lt"/>
              <a:buAutoNum type="alphaUcPeriod"/>
            </a:pPr>
            <a:r>
              <a:rPr lang="en-US" b="0" i="0" u="none" strike="noStrike" baseline="0" dirty="0">
                <a:latin typeface="Calibri" panose="020F0502020204030204" pitchFamily="34" charset="0"/>
              </a:rPr>
              <a:t>In a transmitter</a:t>
            </a:r>
          </a:p>
          <a:p>
            <a:pPr marL="457200" indent="-457200">
              <a:buFont typeface="+mj-lt"/>
              <a:buAutoNum type="alphaUcPeriod"/>
            </a:pPr>
            <a:r>
              <a:rPr lang="en-US" b="0" i="0" u="none" strike="noStrike" baseline="0" dirty="0">
                <a:latin typeface="Calibri" panose="020F0502020204030204" pitchFamily="34" charset="0"/>
              </a:rPr>
              <a:t>In a conductance bridge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G4D06 (A) Page 5-19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657262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much must the power output of a transmitter be raised to change the S meter reading on a distant receiver from S8 to S9?</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Approximately 1.5 times</a:t>
            </a:r>
          </a:p>
          <a:p>
            <a:pPr marL="457200" indent="-457200">
              <a:buFont typeface="+mj-lt"/>
              <a:buAutoNum type="alphaUcPeriod"/>
            </a:pPr>
            <a:r>
              <a:rPr lang="en-US" b="0" i="0" u="none" strike="noStrike" baseline="0" dirty="0">
                <a:latin typeface="Calibri" panose="020F0502020204030204" pitchFamily="34" charset="0"/>
              </a:rPr>
              <a:t>Approximately 2 times</a:t>
            </a:r>
          </a:p>
          <a:p>
            <a:pPr marL="457200" indent="-457200">
              <a:buFont typeface="+mj-lt"/>
              <a:buAutoNum type="alphaUcPeriod"/>
            </a:pPr>
            <a:r>
              <a:rPr lang="en-US" b="0" i="0" u="none" strike="noStrike" baseline="0" dirty="0">
                <a:latin typeface="Calibri" panose="020F0502020204030204" pitchFamily="34" charset="0"/>
              </a:rPr>
              <a:t>Approximately 4 times</a:t>
            </a:r>
          </a:p>
          <a:p>
            <a:pPr marL="457200" indent="-457200">
              <a:buFont typeface="+mj-lt"/>
              <a:buAutoNum type="alphaUcPeriod"/>
            </a:pPr>
            <a:r>
              <a:rPr lang="en-US" b="0" i="0" u="none" strike="noStrike" baseline="0" dirty="0">
                <a:latin typeface="Calibri" panose="020F0502020204030204" pitchFamily="34" charset="0"/>
              </a:rPr>
              <a:t>Approximately 8 times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G4D07 (C) Page 5-19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64591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circuit is used to process signals from the RF amplifier and local oscillator then send the result to the IF filter in a superheterodyne receiver?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Balanced modulator</a:t>
            </a:r>
          </a:p>
          <a:p>
            <a:pPr marL="457200" indent="-457200">
              <a:buFont typeface="+mj-lt"/>
              <a:buAutoNum type="alphaUcPeriod"/>
            </a:pPr>
            <a:r>
              <a:rPr lang="en-US" b="0" i="0" u="none" strike="noStrike" baseline="0" dirty="0">
                <a:latin typeface="Calibri" panose="020F0502020204030204" pitchFamily="34" charset="0"/>
              </a:rPr>
              <a:t>IF amplifier</a:t>
            </a:r>
          </a:p>
          <a:p>
            <a:pPr marL="457200" indent="-457200">
              <a:buFont typeface="+mj-lt"/>
              <a:buAutoNum type="alphaUcPeriod"/>
            </a:pPr>
            <a:r>
              <a:rPr lang="en-US" b="0" i="0" u="none" strike="noStrike" baseline="0" dirty="0">
                <a:latin typeface="Calibri" panose="020F0502020204030204" pitchFamily="34" charset="0"/>
              </a:rPr>
              <a:t>Mixer</a:t>
            </a:r>
          </a:p>
          <a:p>
            <a:pPr marL="457200" indent="-457200">
              <a:buFont typeface="+mj-lt"/>
              <a:buAutoNum type="alphaUcPeriod"/>
            </a:pPr>
            <a:r>
              <a:rPr lang="en-US" b="0" i="0" u="none" strike="noStrike" baseline="0" dirty="0">
                <a:latin typeface="Calibri" panose="020F0502020204030204" pitchFamily="34" charset="0"/>
              </a:rPr>
              <a:t>Detector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G7C03 (C) Page 5-16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560527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circuit is used to combine signals from the IF amplifier and BFO and send the result to the AF amplifier in some single sideband receivers?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RF oscillator</a:t>
            </a:r>
          </a:p>
          <a:p>
            <a:pPr marL="457200" indent="-457200">
              <a:buFont typeface="+mj-lt"/>
              <a:buAutoNum type="alphaUcPeriod"/>
            </a:pPr>
            <a:r>
              <a:rPr lang="en-US" b="0" i="0" u="none" strike="noStrike" baseline="0" dirty="0">
                <a:latin typeface="Calibri" panose="020F0502020204030204" pitchFamily="34" charset="0"/>
              </a:rPr>
              <a:t>IF filter</a:t>
            </a:r>
          </a:p>
          <a:p>
            <a:pPr marL="457200" indent="-457200">
              <a:buFont typeface="+mj-lt"/>
              <a:buAutoNum type="alphaUcPeriod"/>
            </a:pPr>
            <a:r>
              <a:rPr lang="en-US" b="0" i="0" u="none" strike="noStrike" baseline="0" dirty="0">
                <a:latin typeface="Calibri" panose="020F0502020204030204" pitchFamily="34" charset="0"/>
              </a:rPr>
              <a:t>Balanced modulator</a:t>
            </a:r>
          </a:p>
          <a:p>
            <a:pPr marL="457200" indent="-457200">
              <a:buFont typeface="+mj-lt"/>
              <a:buAutoNum type="alphaUcPeriod"/>
            </a:pPr>
            <a:r>
              <a:rPr lang="en-US" b="0" i="0" u="none" strike="noStrike" baseline="0" dirty="0">
                <a:latin typeface="Calibri" panose="020F0502020204030204" pitchFamily="34" charset="0"/>
              </a:rPr>
              <a:t>Product detector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G7C04 (D) Page 5-17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785432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simplest combination of stages that implement a superheterodyne receiver?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RF amplifier, detector, audio amplifier</a:t>
            </a:r>
          </a:p>
          <a:p>
            <a:pPr marL="457200" indent="-457200">
              <a:buFont typeface="+mj-lt"/>
              <a:buAutoNum type="alphaUcPeriod"/>
            </a:pPr>
            <a:r>
              <a:rPr lang="en-US" b="0" i="0" u="none" strike="noStrike" baseline="0" dirty="0">
                <a:latin typeface="Calibri" panose="020F0502020204030204" pitchFamily="34" charset="0"/>
              </a:rPr>
              <a:t>RF amplifier, mixer, IF discriminator</a:t>
            </a:r>
          </a:p>
          <a:p>
            <a:pPr marL="457200" indent="-457200">
              <a:buFont typeface="+mj-lt"/>
              <a:buAutoNum type="alphaUcPeriod"/>
            </a:pPr>
            <a:r>
              <a:rPr lang="en-US" b="0" i="0" u="none" strike="noStrike" baseline="0" dirty="0">
                <a:latin typeface="Calibri" panose="020F0502020204030204" pitchFamily="34" charset="0"/>
              </a:rPr>
              <a:t>HF oscillator, mixer, detector</a:t>
            </a:r>
          </a:p>
          <a:p>
            <a:pPr marL="457200" indent="-457200">
              <a:buFont typeface="+mj-lt"/>
              <a:buAutoNum type="alphaUcPeriod"/>
            </a:pPr>
            <a:r>
              <a:rPr lang="en-US" b="0" i="0" u="none" strike="noStrike" baseline="0" dirty="0">
                <a:latin typeface="Calibri" panose="020F0502020204030204" pitchFamily="34" charset="0"/>
              </a:rPr>
              <a:t>HF oscillator, prescaler, audio amplifier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G7C07 (C) Page 5-16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52911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circuit is used in analog FM receivers to convert IF output signals to audio?</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Product detector</a:t>
            </a:r>
          </a:p>
          <a:p>
            <a:pPr marL="457200" indent="-457200">
              <a:buFont typeface="+mj-lt"/>
              <a:buAutoNum type="alphaUcPeriod"/>
            </a:pPr>
            <a:r>
              <a:rPr lang="en-US" b="0" i="0" u="none" strike="noStrike" baseline="0" dirty="0">
                <a:latin typeface="Calibri" panose="020F0502020204030204" pitchFamily="34" charset="0"/>
              </a:rPr>
              <a:t>Phase inverter</a:t>
            </a:r>
          </a:p>
          <a:p>
            <a:pPr marL="457200" indent="-457200">
              <a:buFont typeface="+mj-lt"/>
              <a:buAutoNum type="alphaUcPeriod"/>
            </a:pPr>
            <a:r>
              <a:rPr lang="en-US" b="0" i="0" u="none" strike="noStrike" baseline="0" dirty="0">
                <a:latin typeface="Calibri" panose="020F0502020204030204" pitchFamily="34" charset="0"/>
              </a:rPr>
              <a:t>Mixer</a:t>
            </a:r>
          </a:p>
          <a:p>
            <a:pPr marL="457200" indent="-457200">
              <a:buFont typeface="+mj-lt"/>
              <a:buAutoNum type="alphaUcPeriod"/>
            </a:pPr>
            <a:r>
              <a:rPr lang="en-US" b="0" i="0" u="none" strike="noStrike" baseline="0" dirty="0">
                <a:latin typeface="Calibri" panose="020F0502020204030204" pitchFamily="34" charset="0"/>
              </a:rPr>
              <a:t>Discriminator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G7C08 (D) Page 5-18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465664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mixer input is varied or tuned to convert signals of different frequencies to an intermediate frequency (IF)?</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Image frequency</a:t>
            </a:r>
          </a:p>
          <a:p>
            <a:pPr marL="457200" indent="-457200">
              <a:buFont typeface="+mj-lt"/>
              <a:buAutoNum type="alphaUcPeriod"/>
            </a:pPr>
            <a:r>
              <a:rPr lang="en-US" b="0" i="0" u="none" strike="noStrike" baseline="0" dirty="0">
                <a:latin typeface="Calibri" panose="020F0502020204030204" pitchFamily="34" charset="0"/>
              </a:rPr>
              <a:t>Local oscillator</a:t>
            </a:r>
          </a:p>
          <a:p>
            <a:pPr marL="457200" indent="-457200">
              <a:buFont typeface="+mj-lt"/>
              <a:buAutoNum type="alphaUcPeriod"/>
            </a:pPr>
            <a:r>
              <a:rPr lang="en-US" b="0" i="0" u="none" strike="noStrike" baseline="0" dirty="0">
                <a:latin typeface="Calibri" panose="020F0502020204030204" pitchFamily="34" charset="0"/>
              </a:rPr>
              <a:t>RF input</a:t>
            </a:r>
          </a:p>
          <a:p>
            <a:pPr marL="457200" indent="-457200">
              <a:buFont typeface="+mj-lt"/>
              <a:buAutoNum type="alphaUcPeriod"/>
            </a:pPr>
            <a:r>
              <a:rPr lang="en-US" b="0" i="0" u="none" strike="noStrike" baseline="0" dirty="0">
                <a:latin typeface="Calibri" panose="020F0502020204030204" pitchFamily="34" charset="0"/>
              </a:rPr>
              <a:t>Beat frequency oscillator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G8B01 (B) Page 5-16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661703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If a receiver mixes a 13.800 MHz VFO with a 14.255 MHz received signal to produce a 455 kHz intermediate frequency (IF) signal, what type of interference will a 13.345 MHz signal produce in the receiver?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a:xfrm>
            <a:off x="609600" y="3733800"/>
            <a:ext cx="10972800" cy="2392364"/>
          </a:xfrm>
        </p:spPr>
        <p:txBody>
          <a:bodyPr/>
          <a:lstStyle/>
          <a:p>
            <a:pPr marL="457200" indent="-457200">
              <a:buFont typeface="+mj-lt"/>
              <a:buAutoNum type="alphaUcPeriod"/>
            </a:pPr>
            <a:r>
              <a:rPr lang="en-US" b="0" i="0" u="none" strike="noStrike" baseline="0" dirty="0">
                <a:latin typeface="Calibri" panose="020F0502020204030204" pitchFamily="34" charset="0"/>
              </a:rPr>
              <a:t>Quadrature noise</a:t>
            </a:r>
          </a:p>
          <a:p>
            <a:pPr marL="457200" indent="-457200">
              <a:buFont typeface="+mj-lt"/>
              <a:buAutoNum type="alphaUcPeriod"/>
            </a:pPr>
            <a:r>
              <a:rPr lang="en-US" b="0" i="0" u="none" strike="noStrike" baseline="0" dirty="0">
                <a:latin typeface="Calibri" panose="020F0502020204030204" pitchFamily="34" charset="0"/>
              </a:rPr>
              <a:t>Image response</a:t>
            </a:r>
          </a:p>
          <a:p>
            <a:pPr marL="457200" indent="-457200">
              <a:buFont typeface="+mj-lt"/>
              <a:buAutoNum type="alphaUcPeriod"/>
            </a:pPr>
            <a:r>
              <a:rPr lang="en-US" b="0" i="0" u="none" strike="noStrike" baseline="0" dirty="0">
                <a:latin typeface="Calibri" panose="020F0502020204030204" pitchFamily="34" charset="0"/>
              </a:rPr>
              <a:t>Mixer interference</a:t>
            </a:r>
          </a:p>
          <a:p>
            <a:pPr marL="457200" indent="-457200">
              <a:buFont typeface="+mj-lt"/>
              <a:buAutoNum type="alphaUcPeriod"/>
            </a:pPr>
            <a:r>
              <a:rPr lang="en-US" b="0" i="0" u="none" strike="noStrike" baseline="0" dirty="0">
                <a:latin typeface="Calibri" panose="020F0502020204030204" pitchFamily="34" charset="0"/>
              </a:rPr>
              <a:t>Intermediate interference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G8B02 (B) Page 5-18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2631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it good to match receiver bandwidth to the bandwidth of the operating mode?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a:xfrm>
            <a:off x="623455" y="2976273"/>
            <a:ext cx="10972800" cy="2392364"/>
          </a:xfrm>
        </p:spPr>
        <p:txBody>
          <a:bodyPr/>
          <a:lstStyle/>
          <a:p>
            <a:pPr marL="457200" indent="-457200">
              <a:buFont typeface="+mj-lt"/>
              <a:buAutoNum type="alphaUcPeriod"/>
            </a:pPr>
            <a:r>
              <a:rPr lang="en-US" b="0" i="0" u="none" strike="noStrike" baseline="0" dirty="0">
                <a:latin typeface="Calibri" panose="020F0502020204030204" pitchFamily="34" charset="0"/>
              </a:rPr>
              <a:t>It is required by FCC rules</a:t>
            </a:r>
          </a:p>
          <a:p>
            <a:pPr marL="457200" indent="-457200">
              <a:buFont typeface="+mj-lt"/>
              <a:buAutoNum type="alphaUcPeriod"/>
            </a:pPr>
            <a:r>
              <a:rPr lang="en-US" b="0" i="0" u="none" strike="noStrike" baseline="0" dirty="0">
                <a:latin typeface="Calibri" panose="020F0502020204030204" pitchFamily="34" charset="0"/>
              </a:rPr>
              <a:t>It minimizes power consumption in the receiver</a:t>
            </a:r>
          </a:p>
          <a:p>
            <a:pPr marL="457200" indent="-457200">
              <a:buFont typeface="+mj-lt"/>
              <a:buAutoNum type="alphaUcPeriod"/>
            </a:pPr>
            <a:r>
              <a:rPr lang="en-US" b="0" i="0" u="none" strike="noStrike" baseline="0" dirty="0">
                <a:latin typeface="Calibri" panose="020F0502020204030204" pitchFamily="34" charset="0"/>
              </a:rPr>
              <a:t>It improves impedance matching of the antenna</a:t>
            </a:r>
          </a:p>
          <a:p>
            <a:pPr marL="457200" indent="-457200">
              <a:buFont typeface="+mj-lt"/>
              <a:buAutoNum type="alphaUcPeriod"/>
            </a:pPr>
            <a:r>
              <a:rPr lang="en-US" b="0" i="0" u="none" strike="noStrike" baseline="0" dirty="0">
                <a:latin typeface="Calibri" panose="020F0502020204030204" pitchFamily="34" charset="0"/>
              </a:rPr>
              <a:t>It results in the best signal-to-noise ratio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G8B09 (D) Page 5-18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49177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4BC4C5-A36A-41E4-BF9E-0973FB4081BE}"/>
              </a:ext>
            </a:extLst>
          </p:cNvPr>
          <p:cNvSpPr>
            <a:spLocks noGrp="1"/>
          </p:cNvSpPr>
          <p:nvPr>
            <p:ph type="title"/>
          </p:nvPr>
        </p:nvSpPr>
        <p:spPr/>
        <p:txBody>
          <a:bodyPr/>
          <a:lstStyle/>
          <a:p>
            <a:r>
              <a:rPr lang="en-US" dirty="0"/>
              <a:t>HF Installation</a:t>
            </a:r>
          </a:p>
        </p:txBody>
      </p:sp>
      <p:sp>
        <p:nvSpPr>
          <p:cNvPr id="3" name="Content Placeholder 2">
            <a:extLst>
              <a:ext uri="{FF2B5EF4-FFF2-40B4-BE49-F238E27FC236}">
                <a16:creationId xmlns:a16="http://schemas.microsoft.com/office/drawing/2014/main" id="{706A7F63-286D-47EB-BDC7-89C736B8D8D0}"/>
              </a:ext>
            </a:extLst>
          </p:cNvPr>
          <p:cNvSpPr>
            <a:spLocks noGrp="1"/>
          </p:cNvSpPr>
          <p:nvPr>
            <p:ph idx="1"/>
          </p:nvPr>
        </p:nvSpPr>
        <p:spPr/>
        <p:txBody>
          <a:bodyPr/>
          <a:lstStyle/>
          <a:p>
            <a:r>
              <a:rPr lang="en-US" dirty="0"/>
              <a:t>HF operating, with loner wavelengths and higher field strengths, makes grounding and interference control much more important</a:t>
            </a:r>
          </a:p>
          <a:p>
            <a:r>
              <a:rPr lang="en-US" dirty="0"/>
              <a:t>The General Exam focuses on three related areas …</a:t>
            </a:r>
          </a:p>
          <a:p>
            <a:pPr lvl="1"/>
            <a:r>
              <a:rPr lang="en-US" dirty="0"/>
              <a:t>Mobile installations</a:t>
            </a:r>
          </a:p>
          <a:p>
            <a:pPr lvl="1"/>
            <a:r>
              <a:rPr lang="en-US" dirty="0"/>
              <a:t>RF grounding</a:t>
            </a:r>
          </a:p>
          <a:p>
            <a:pPr lvl="1"/>
            <a:r>
              <a:rPr lang="en-US" dirty="0"/>
              <a:t>RF interference</a:t>
            </a:r>
          </a:p>
        </p:txBody>
      </p:sp>
    </p:spTree>
    <p:extLst>
      <p:ext uri="{BB962C8B-B14F-4D97-AF65-F5344CB8AC3E}">
        <p14:creationId xmlns:p14="http://schemas.microsoft.com/office/powerpoint/2010/main" val="3469064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FD4C992-E26F-4019-B88A-6BAD63A99F03}"/>
              </a:ext>
            </a:extLst>
          </p:cNvPr>
          <p:cNvSpPr>
            <a:spLocks noGrp="1"/>
          </p:cNvSpPr>
          <p:nvPr>
            <p:ph type="title"/>
          </p:nvPr>
        </p:nvSpPr>
        <p:spPr/>
        <p:txBody>
          <a:bodyPr/>
          <a:lstStyle/>
          <a:p>
            <a:r>
              <a:rPr lang="en-US" dirty="0"/>
              <a:t>Superheterodyne Receivers</a:t>
            </a:r>
          </a:p>
        </p:txBody>
      </p:sp>
      <p:sp>
        <p:nvSpPr>
          <p:cNvPr id="4" name="Content Placeholder 3">
            <a:extLst>
              <a:ext uri="{FF2B5EF4-FFF2-40B4-BE49-F238E27FC236}">
                <a16:creationId xmlns:a16="http://schemas.microsoft.com/office/drawing/2014/main" id="{C834C03E-B869-4185-BB12-203D1AC72707}"/>
              </a:ext>
            </a:extLst>
          </p:cNvPr>
          <p:cNvSpPr>
            <a:spLocks noGrp="1"/>
          </p:cNvSpPr>
          <p:nvPr>
            <p:ph idx="1"/>
          </p:nvPr>
        </p:nvSpPr>
        <p:spPr>
          <a:xfrm>
            <a:off x="609600" y="2057400"/>
            <a:ext cx="10972800" cy="4492822"/>
          </a:xfrm>
        </p:spPr>
        <p:txBody>
          <a:bodyPr/>
          <a:lstStyle/>
          <a:p>
            <a:r>
              <a:rPr lang="en-US" dirty="0"/>
              <a:t>Most receivers use by today’s amateurs are </a:t>
            </a:r>
            <a:r>
              <a:rPr lang="en-US" i="1" dirty="0">
                <a:solidFill>
                  <a:srgbClr val="C00000"/>
                </a:solidFill>
              </a:rPr>
              <a:t>superheterodyne</a:t>
            </a:r>
          </a:p>
          <a:p>
            <a:r>
              <a:rPr lang="en-US" dirty="0"/>
              <a:t>Received signals are incredibly weak – on the order of nano or picowatts</a:t>
            </a:r>
          </a:p>
          <a:p>
            <a:pPr lvl="1"/>
            <a:r>
              <a:rPr lang="en-US" dirty="0"/>
              <a:t>Received signals are first strengthened by the </a:t>
            </a:r>
            <a:r>
              <a:rPr lang="en-US" i="1" dirty="0">
                <a:solidFill>
                  <a:srgbClr val="C00000"/>
                </a:solidFill>
              </a:rPr>
              <a:t>RF amplifier</a:t>
            </a:r>
            <a:r>
              <a:rPr lang="en-US" dirty="0"/>
              <a:t>, then applied to the RF input of a mixer</a:t>
            </a:r>
          </a:p>
          <a:p>
            <a:pPr lvl="1"/>
            <a:r>
              <a:rPr lang="en-US" dirty="0"/>
              <a:t>The </a:t>
            </a:r>
            <a:r>
              <a:rPr lang="en-US" i="1" dirty="0">
                <a:solidFill>
                  <a:srgbClr val="C00000"/>
                </a:solidFill>
              </a:rPr>
              <a:t>local oscillator </a:t>
            </a:r>
            <a:r>
              <a:rPr lang="en-US" dirty="0"/>
              <a:t>(LO) is adjusted so that the desired signal creates a mixing product at the </a:t>
            </a:r>
            <a:r>
              <a:rPr lang="en-US" i="1" dirty="0">
                <a:solidFill>
                  <a:srgbClr val="C00000"/>
                </a:solidFill>
              </a:rPr>
              <a:t>intermediate frequency </a:t>
            </a:r>
            <a:r>
              <a:rPr lang="en-US" dirty="0"/>
              <a:t>(IF)</a:t>
            </a:r>
          </a:p>
          <a:p>
            <a:pPr lvl="1"/>
            <a:r>
              <a:rPr lang="en-US" dirty="0"/>
              <a:t>A </a:t>
            </a:r>
            <a:r>
              <a:rPr lang="en-US" i="1" dirty="0">
                <a:solidFill>
                  <a:srgbClr val="C00000"/>
                </a:solidFill>
              </a:rPr>
              <a:t>detector</a:t>
            </a:r>
            <a:r>
              <a:rPr lang="en-US" dirty="0"/>
              <a:t> or </a:t>
            </a:r>
            <a:r>
              <a:rPr lang="en-US" i="1" dirty="0">
                <a:solidFill>
                  <a:srgbClr val="C00000"/>
                </a:solidFill>
              </a:rPr>
              <a:t>demodulator</a:t>
            </a:r>
            <a:r>
              <a:rPr lang="en-US" dirty="0"/>
              <a:t> stage follows the IF to recover the modulating information</a:t>
            </a:r>
          </a:p>
          <a:p>
            <a:pPr lvl="1"/>
            <a:endParaRPr lang="en-US" dirty="0"/>
          </a:p>
          <a:p>
            <a:pPr lvl="1"/>
            <a:endParaRPr lang="en-US" dirty="0"/>
          </a:p>
          <a:p>
            <a:pPr lvl="1"/>
            <a:endParaRPr lang="en-US" dirty="0"/>
          </a:p>
          <a:p>
            <a:pPr marL="457200" lvl="1" indent="0">
              <a:buNone/>
            </a:pPr>
            <a:endParaRPr lang="en-US" dirty="0"/>
          </a:p>
        </p:txBody>
      </p:sp>
    </p:spTree>
    <p:extLst>
      <p:ext uri="{BB962C8B-B14F-4D97-AF65-F5344CB8AC3E}">
        <p14:creationId xmlns:p14="http://schemas.microsoft.com/office/powerpoint/2010/main" val="2663915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
                                            <p:txEl>
                                              <p:pRg st="3" end="3"/>
                                            </p:txEl>
                                          </p:spTgt>
                                        </p:tgtEl>
                                        <p:attrNameLst>
                                          <p:attrName>style.visibility</p:attrName>
                                        </p:attrNameLst>
                                      </p:cBhvr>
                                      <p:to>
                                        <p:strVal val="visible"/>
                                      </p:to>
                                    </p:set>
                                    <p:anim calcmode="lin" valueType="num">
                                      <p:cBhvr additive="base">
                                        <p:cTn id="25"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 calcmode="lin" valueType="num">
                                      <p:cBhvr additive="base">
                                        <p:cTn id="31"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66DED9-68EE-4AB9-8317-01757AE00721}"/>
              </a:ext>
            </a:extLst>
          </p:cNvPr>
          <p:cNvSpPr>
            <a:spLocks noGrp="1"/>
          </p:cNvSpPr>
          <p:nvPr>
            <p:ph type="title"/>
          </p:nvPr>
        </p:nvSpPr>
        <p:spPr/>
        <p:txBody>
          <a:bodyPr/>
          <a:lstStyle/>
          <a:p>
            <a:r>
              <a:rPr lang="en-US" dirty="0"/>
              <a:t>Mobile Installations – Power Connections</a:t>
            </a:r>
          </a:p>
        </p:txBody>
      </p:sp>
      <p:sp>
        <p:nvSpPr>
          <p:cNvPr id="3" name="Content Placeholder 2">
            <a:extLst>
              <a:ext uri="{FF2B5EF4-FFF2-40B4-BE49-F238E27FC236}">
                <a16:creationId xmlns:a16="http://schemas.microsoft.com/office/drawing/2014/main" id="{CDEB0A60-8D11-4505-8CAC-4FCF88667BEE}"/>
              </a:ext>
            </a:extLst>
          </p:cNvPr>
          <p:cNvSpPr>
            <a:spLocks noGrp="1"/>
          </p:cNvSpPr>
          <p:nvPr>
            <p:ph idx="1"/>
          </p:nvPr>
        </p:nvSpPr>
        <p:spPr/>
        <p:txBody>
          <a:bodyPr/>
          <a:lstStyle/>
          <a:p>
            <a:r>
              <a:rPr lang="en-US" dirty="0"/>
              <a:t>Mobile radios that can output 100 W require solid power connections capable of supplying 20 A or more</a:t>
            </a:r>
          </a:p>
          <a:p>
            <a:pPr lvl="1"/>
            <a:r>
              <a:rPr lang="en-US" dirty="0"/>
              <a:t>Solid state radios perform unpredictably with input voltage drops below the specified minimum power supply voltage</a:t>
            </a:r>
          </a:p>
          <a:p>
            <a:r>
              <a:rPr lang="en-US" dirty="0"/>
              <a:t>Best power connection is direct to battery, heavy gauge wire, with both leads fused</a:t>
            </a:r>
          </a:p>
          <a:p>
            <a:pPr lvl="1"/>
            <a:r>
              <a:rPr lang="en-US" dirty="0"/>
              <a:t>Do NOT use cigarette lighter socket … usually rated for on a few amperes, and insufficient to supply a 100 W HF radio</a:t>
            </a:r>
          </a:p>
        </p:txBody>
      </p:sp>
    </p:spTree>
    <p:extLst>
      <p:ext uri="{BB962C8B-B14F-4D97-AF65-F5344CB8AC3E}">
        <p14:creationId xmlns:p14="http://schemas.microsoft.com/office/powerpoint/2010/main" val="1956622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ACF341-2FEE-42D7-B523-7130CDF2787D}"/>
              </a:ext>
            </a:extLst>
          </p:cNvPr>
          <p:cNvSpPr>
            <a:spLocks noGrp="1"/>
          </p:cNvSpPr>
          <p:nvPr>
            <p:ph type="title"/>
          </p:nvPr>
        </p:nvSpPr>
        <p:spPr/>
        <p:txBody>
          <a:bodyPr/>
          <a:lstStyle/>
          <a:p>
            <a:r>
              <a:rPr lang="en-US" dirty="0"/>
              <a:t>Mobile Installations – Antenna Connections</a:t>
            </a:r>
          </a:p>
        </p:txBody>
      </p:sp>
      <p:sp>
        <p:nvSpPr>
          <p:cNvPr id="3" name="Content Placeholder 2">
            <a:extLst>
              <a:ext uri="{FF2B5EF4-FFF2-40B4-BE49-F238E27FC236}">
                <a16:creationId xmlns:a16="http://schemas.microsoft.com/office/drawing/2014/main" id="{F9BD4E9E-C170-42D4-A884-C7269EA3D79B}"/>
              </a:ext>
            </a:extLst>
          </p:cNvPr>
          <p:cNvSpPr>
            <a:spLocks noGrp="1"/>
          </p:cNvSpPr>
          <p:nvPr>
            <p:ph idx="1"/>
          </p:nvPr>
        </p:nvSpPr>
        <p:spPr/>
        <p:txBody>
          <a:bodyPr/>
          <a:lstStyle/>
          <a:p>
            <a:r>
              <a:rPr lang="en-US" dirty="0"/>
              <a:t>A limitation of mobile installations is that electrically short (smaller in terms of wavelength) antennas are less efficient that full-sized ones</a:t>
            </a:r>
          </a:p>
          <a:p>
            <a:pPr lvl="1"/>
            <a:r>
              <a:rPr lang="en-US" dirty="0"/>
              <a:t>Particularly true on lower frequency bands</a:t>
            </a:r>
          </a:p>
          <a:p>
            <a:r>
              <a:rPr lang="en-US" dirty="0"/>
              <a:t>Tips to improve antenna performance</a:t>
            </a:r>
          </a:p>
          <a:p>
            <a:pPr lvl="1"/>
            <a:r>
              <a:rPr lang="en-US" dirty="0"/>
              <a:t>Use most efficient antenna you can</a:t>
            </a:r>
          </a:p>
          <a:p>
            <a:pPr lvl="1"/>
            <a:r>
              <a:rPr lang="en-US" dirty="0"/>
              <a:t>Make sure your ground connections to vehicle are solid</a:t>
            </a:r>
          </a:p>
          <a:p>
            <a:pPr lvl="1"/>
            <a:r>
              <a:rPr lang="en-US" dirty="0"/>
              <a:t>Mount antenna where it is clear of metal surfaces</a:t>
            </a:r>
          </a:p>
        </p:txBody>
      </p:sp>
    </p:spTree>
    <p:extLst>
      <p:ext uri="{BB962C8B-B14F-4D97-AF65-F5344CB8AC3E}">
        <p14:creationId xmlns:p14="http://schemas.microsoft.com/office/powerpoint/2010/main" val="1715730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3">
                                            <p:txEl>
                                              <p:pRg st="5" end="5"/>
                                            </p:txEl>
                                          </p:spTgt>
                                        </p:tgtEl>
                                        <p:attrNameLst>
                                          <p:attrName>style.visibility</p:attrName>
                                        </p:attrNameLst>
                                      </p:cBhvr>
                                      <p:to>
                                        <p:strVal val="visible"/>
                                      </p:to>
                                    </p:set>
                                    <p:anim calcmode="lin" valueType="num">
                                      <p:cBhvr additive="base">
                                        <p:cTn id="2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D77F62-E958-4B86-82E8-58DC5AD97C68}"/>
              </a:ext>
            </a:extLst>
          </p:cNvPr>
          <p:cNvSpPr>
            <a:spLocks noGrp="1"/>
          </p:cNvSpPr>
          <p:nvPr>
            <p:ph type="title"/>
          </p:nvPr>
        </p:nvSpPr>
        <p:spPr/>
        <p:txBody>
          <a:bodyPr/>
          <a:lstStyle/>
          <a:p>
            <a:r>
              <a:rPr lang="en-US" dirty="0"/>
              <a:t>Mobile Interference</a:t>
            </a:r>
          </a:p>
        </p:txBody>
      </p:sp>
      <p:sp>
        <p:nvSpPr>
          <p:cNvPr id="3" name="Content Placeholder 2">
            <a:extLst>
              <a:ext uri="{FF2B5EF4-FFF2-40B4-BE49-F238E27FC236}">
                <a16:creationId xmlns:a16="http://schemas.microsoft.com/office/drawing/2014/main" id="{5EF70E90-C807-4758-ACC0-29AD9C314F5D}"/>
              </a:ext>
            </a:extLst>
          </p:cNvPr>
          <p:cNvSpPr>
            <a:spLocks noGrp="1"/>
          </p:cNvSpPr>
          <p:nvPr>
            <p:ph idx="1"/>
          </p:nvPr>
        </p:nvSpPr>
        <p:spPr/>
        <p:txBody>
          <a:bodyPr/>
          <a:lstStyle/>
          <a:p>
            <a:r>
              <a:rPr lang="en-US" dirty="0"/>
              <a:t>Different interference sources than home stations</a:t>
            </a:r>
          </a:p>
          <a:p>
            <a:pPr lvl="1"/>
            <a:r>
              <a:rPr lang="en-US" dirty="0"/>
              <a:t>Ignition noise (spark plugs firing) … n/a in diesel engines</a:t>
            </a:r>
          </a:p>
          <a:p>
            <a:pPr lvl="1"/>
            <a:r>
              <a:rPr lang="en-US" dirty="0"/>
              <a:t>Alternator whine</a:t>
            </a:r>
          </a:p>
          <a:p>
            <a:pPr lvl="1"/>
            <a:r>
              <a:rPr lang="en-US" dirty="0"/>
              <a:t>Vehicle’s accessories</a:t>
            </a:r>
          </a:p>
          <a:p>
            <a:pPr lvl="1"/>
            <a:r>
              <a:rPr lang="en-US" dirty="0"/>
              <a:t>On-board control computers</a:t>
            </a:r>
          </a:p>
          <a:p>
            <a:pPr lvl="1"/>
            <a:r>
              <a:rPr lang="en-US" dirty="0"/>
              <a:t>Electric motors in fuel pumps, windows, and battery charging systems</a:t>
            </a:r>
          </a:p>
          <a:p>
            <a:pPr lvl="1"/>
            <a:r>
              <a:rPr lang="en-US" dirty="0"/>
              <a:t>Winch motors in 4X4 vehicles &amp; trucks</a:t>
            </a:r>
          </a:p>
          <a:p>
            <a:pPr lvl="1"/>
            <a:endParaRPr lang="en-US" dirty="0"/>
          </a:p>
          <a:p>
            <a:pPr lvl="1"/>
            <a:endParaRPr lang="en-US" dirty="0"/>
          </a:p>
        </p:txBody>
      </p:sp>
    </p:spTree>
    <p:extLst>
      <p:ext uri="{BB962C8B-B14F-4D97-AF65-F5344CB8AC3E}">
        <p14:creationId xmlns:p14="http://schemas.microsoft.com/office/powerpoint/2010/main" val="58352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ADFC6-8CDA-4717-83E9-68BE0DE2EAB2}"/>
              </a:ext>
            </a:extLst>
          </p:cNvPr>
          <p:cNvSpPr>
            <a:spLocks noGrp="1"/>
          </p:cNvSpPr>
          <p:nvPr>
            <p:ph type="title"/>
          </p:nvPr>
        </p:nvSpPr>
        <p:spPr/>
        <p:txBody>
          <a:bodyPr/>
          <a:lstStyle/>
          <a:p>
            <a:r>
              <a:rPr lang="en-US" dirty="0"/>
              <a:t>Grounding &amp; Bonding</a:t>
            </a:r>
          </a:p>
        </p:txBody>
      </p:sp>
      <p:sp>
        <p:nvSpPr>
          <p:cNvPr id="3" name="Content Placeholder 2">
            <a:extLst>
              <a:ext uri="{FF2B5EF4-FFF2-40B4-BE49-F238E27FC236}">
                <a16:creationId xmlns:a16="http://schemas.microsoft.com/office/drawing/2014/main" id="{E500EF12-E2D0-4386-B54E-57685D2057CE}"/>
              </a:ext>
            </a:extLst>
          </p:cNvPr>
          <p:cNvSpPr>
            <a:spLocks noGrp="1"/>
          </p:cNvSpPr>
          <p:nvPr>
            <p:ph idx="1"/>
          </p:nvPr>
        </p:nvSpPr>
        <p:spPr>
          <a:xfrm>
            <a:off x="609600" y="2169994"/>
            <a:ext cx="10972800" cy="4380228"/>
          </a:xfrm>
        </p:spPr>
        <p:txBody>
          <a:bodyPr/>
          <a:lstStyle/>
          <a:p>
            <a:r>
              <a:rPr lang="en-US" dirty="0"/>
              <a:t>AC grounding prevents hazardous voltages from appearing on equipment chassis, creating a shock hazard</a:t>
            </a:r>
          </a:p>
          <a:p>
            <a:r>
              <a:rPr lang="en-US" dirty="0"/>
              <a:t>To manage RF, bond equipment enclosures together  (see Fig 5.19) … </a:t>
            </a:r>
            <a:r>
              <a:rPr lang="en-US" i="1" dirty="0">
                <a:solidFill>
                  <a:srgbClr val="C00000"/>
                </a:solidFill>
              </a:rPr>
              <a:t>Bonding</a:t>
            </a:r>
            <a:r>
              <a:rPr lang="en-US" dirty="0"/>
              <a:t> means to connect two points together to minimize voltage differences between them</a:t>
            </a:r>
          </a:p>
          <a:p>
            <a:r>
              <a:rPr lang="en-US" dirty="0"/>
              <a:t>During digital operation, unwanted RF currents can cause distortion, erratic operation of computer interfaces,  activate transmitter improperly, and garble digital protocols</a:t>
            </a:r>
          </a:p>
        </p:txBody>
      </p:sp>
    </p:spTree>
    <p:extLst>
      <p:ext uri="{BB962C8B-B14F-4D97-AF65-F5344CB8AC3E}">
        <p14:creationId xmlns:p14="http://schemas.microsoft.com/office/powerpoint/2010/main" val="3559597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9ADFC6-8CDA-4717-83E9-68BE0DE2EAB2}"/>
              </a:ext>
            </a:extLst>
          </p:cNvPr>
          <p:cNvSpPr>
            <a:spLocks noGrp="1"/>
          </p:cNvSpPr>
          <p:nvPr>
            <p:ph type="title"/>
          </p:nvPr>
        </p:nvSpPr>
        <p:spPr/>
        <p:txBody>
          <a:bodyPr/>
          <a:lstStyle/>
          <a:p>
            <a:r>
              <a:rPr lang="en-US" dirty="0"/>
              <a:t>Grounding &amp; Bonding (cont.)</a:t>
            </a:r>
          </a:p>
        </p:txBody>
      </p:sp>
      <p:sp>
        <p:nvSpPr>
          <p:cNvPr id="3" name="Content Placeholder 2">
            <a:extLst>
              <a:ext uri="{FF2B5EF4-FFF2-40B4-BE49-F238E27FC236}">
                <a16:creationId xmlns:a16="http://schemas.microsoft.com/office/drawing/2014/main" id="{E500EF12-E2D0-4386-B54E-57685D2057CE}"/>
              </a:ext>
            </a:extLst>
          </p:cNvPr>
          <p:cNvSpPr>
            <a:spLocks noGrp="1"/>
          </p:cNvSpPr>
          <p:nvPr>
            <p:ph idx="1"/>
          </p:nvPr>
        </p:nvSpPr>
        <p:spPr>
          <a:xfrm>
            <a:off x="381000" y="1981200"/>
            <a:ext cx="11506200" cy="4569022"/>
          </a:xfrm>
        </p:spPr>
        <p:txBody>
          <a:bodyPr/>
          <a:lstStyle/>
          <a:p>
            <a:r>
              <a:rPr lang="en-US" sz="2800" dirty="0"/>
              <a:t>Bonding basics …</a:t>
            </a:r>
          </a:p>
          <a:p>
            <a:pPr lvl="1"/>
            <a:r>
              <a:rPr lang="en-US" sz="2600" dirty="0"/>
              <a:t>Connect all metal equipment enclosures directly together or to a common RF bonding bus</a:t>
            </a:r>
          </a:p>
          <a:p>
            <a:pPr lvl="1"/>
            <a:r>
              <a:rPr lang="en-US" sz="2600" dirty="0"/>
              <a:t>Keep connections, straps, and wires SHORT</a:t>
            </a:r>
          </a:p>
          <a:p>
            <a:pPr lvl="1"/>
            <a:r>
              <a:rPr lang="en-US" sz="2600" dirty="0"/>
              <a:t>Use short, heavy conductors (#12 or #14 AWG) or strap</a:t>
            </a:r>
          </a:p>
          <a:p>
            <a:pPr lvl="1"/>
            <a:r>
              <a:rPr lang="en-US" sz="2600" dirty="0"/>
              <a:t>If strong RF is present, use a piece of wide flashing or screen under the equipment, connected to the bonding bus</a:t>
            </a:r>
          </a:p>
          <a:p>
            <a:r>
              <a:rPr lang="en-US" sz="2800" dirty="0"/>
              <a:t>If ground connection is resonant at an odd number of ¼ wavelengths, it will generate high impedance, enabling RF voltages to exist on enclosures and cables</a:t>
            </a:r>
          </a:p>
        </p:txBody>
      </p:sp>
    </p:spTree>
    <p:extLst>
      <p:ext uri="{BB962C8B-B14F-4D97-AF65-F5344CB8AC3E}">
        <p14:creationId xmlns:p14="http://schemas.microsoft.com/office/powerpoint/2010/main" val="539542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3076C9-76C1-4FAA-90DA-57E0C19A214A}"/>
              </a:ext>
            </a:extLst>
          </p:cNvPr>
          <p:cNvSpPr>
            <a:spLocks noGrp="1"/>
          </p:cNvSpPr>
          <p:nvPr>
            <p:ph type="title"/>
          </p:nvPr>
        </p:nvSpPr>
        <p:spPr/>
        <p:txBody>
          <a:bodyPr/>
          <a:lstStyle/>
          <a:p>
            <a:r>
              <a:rPr lang="en-US" dirty="0"/>
              <a:t>Grounding &amp; Bonding (cont.)</a:t>
            </a:r>
          </a:p>
        </p:txBody>
      </p:sp>
      <p:sp>
        <p:nvSpPr>
          <p:cNvPr id="3" name="Content Placeholder 2">
            <a:extLst>
              <a:ext uri="{FF2B5EF4-FFF2-40B4-BE49-F238E27FC236}">
                <a16:creationId xmlns:a16="http://schemas.microsoft.com/office/drawing/2014/main" id="{1361C53B-0B7E-4780-BE8A-A7EF0CF48AB7}"/>
              </a:ext>
            </a:extLst>
          </p:cNvPr>
          <p:cNvSpPr>
            <a:spLocks noGrp="1"/>
          </p:cNvSpPr>
          <p:nvPr>
            <p:ph idx="1"/>
          </p:nvPr>
        </p:nvSpPr>
        <p:spPr>
          <a:xfrm>
            <a:off x="609600" y="2169994"/>
            <a:ext cx="10972800" cy="4380228"/>
          </a:xfrm>
        </p:spPr>
        <p:txBody>
          <a:bodyPr/>
          <a:lstStyle/>
          <a:p>
            <a:pPr>
              <a:buClr>
                <a:schemeClr val="tx1"/>
              </a:buClr>
            </a:pPr>
            <a:r>
              <a:rPr lang="en-US" i="1" dirty="0">
                <a:solidFill>
                  <a:srgbClr val="C00000"/>
                </a:solidFill>
              </a:rPr>
              <a:t>Ground loops </a:t>
            </a:r>
            <a:r>
              <a:rPr lang="en-US" dirty="0"/>
              <a:t>are created by a continuous current path around a series of equipment connections</a:t>
            </a:r>
          </a:p>
          <a:p>
            <a:r>
              <a:rPr lang="en-US" dirty="0"/>
              <a:t>Loop acts as a single-turn inductor … picks up voltages from magnetic fields (from transformers, ac wiring, etc.)</a:t>
            </a:r>
          </a:p>
          <a:p>
            <a:r>
              <a:rPr lang="en-US" dirty="0"/>
              <a:t>Result is a “hum” in transmitted signals or that interferes with control or data signals</a:t>
            </a:r>
          </a:p>
          <a:p>
            <a:r>
              <a:rPr lang="en-US" dirty="0"/>
              <a:t>Ground loops can be avoided by connecting all ground conductors to the RF bonding bus</a:t>
            </a:r>
          </a:p>
        </p:txBody>
      </p:sp>
    </p:spTree>
    <p:extLst>
      <p:ext uri="{BB962C8B-B14F-4D97-AF65-F5344CB8AC3E}">
        <p14:creationId xmlns:p14="http://schemas.microsoft.com/office/powerpoint/2010/main" val="1131831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54C6AF-BE4A-4CF5-BC6D-259B8D7979CB}"/>
              </a:ext>
            </a:extLst>
          </p:cNvPr>
          <p:cNvSpPr>
            <a:spLocks noGrp="1"/>
          </p:cNvSpPr>
          <p:nvPr>
            <p:ph type="title"/>
          </p:nvPr>
        </p:nvSpPr>
        <p:spPr/>
        <p:txBody>
          <a:bodyPr/>
          <a:lstStyle/>
          <a:p>
            <a:r>
              <a:rPr lang="en-US" dirty="0"/>
              <a:t>RF Interference (RFI): Causes &amp; Solutions</a:t>
            </a:r>
          </a:p>
        </p:txBody>
      </p:sp>
      <p:graphicFrame>
        <p:nvGraphicFramePr>
          <p:cNvPr id="7" name="Table 7">
            <a:extLst>
              <a:ext uri="{FF2B5EF4-FFF2-40B4-BE49-F238E27FC236}">
                <a16:creationId xmlns:a16="http://schemas.microsoft.com/office/drawing/2014/main" id="{EC09CBE5-117D-4B96-AEDC-1E10D2F2489F}"/>
              </a:ext>
            </a:extLst>
          </p:cNvPr>
          <p:cNvGraphicFramePr>
            <a:graphicFrameLocks noGrp="1"/>
          </p:cNvGraphicFramePr>
          <p:nvPr>
            <p:ph idx="1"/>
            <p:extLst>
              <p:ext uri="{D42A27DB-BD31-4B8C-83A1-F6EECF244321}">
                <p14:modId xmlns:p14="http://schemas.microsoft.com/office/powerpoint/2010/main" val="1867696423"/>
              </p:ext>
            </p:extLst>
          </p:nvPr>
        </p:nvGraphicFramePr>
        <p:xfrm>
          <a:off x="152400" y="1981200"/>
          <a:ext cx="11887200" cy="4738212"/>
        </p:xfrm>
        <a:graphic>
          <a:graphicData uri="http://schemas.openxmlformats.org/drawingml/2006/table">
            <a:tbl>
              <a:tblPr firstRow="1" bandRow="1">
                <a:tableStyleId>{5C22544A-7EE6-4342-B048-85BDC9FD1C3A}</a:tableStyleId>
              </a:tblPr>
              <a:tblGrid>
                <a:gridCol w="1905000">
                  <a:extLst>
                    <a:ext uri="{9D8B030D-6E8A-4147-A177-3AD203B41FA5}">
                      <a16:colId xmlns:a16="http://schemas.microsoft.com/office/drawing/2014/main" val="1720938233"/>
                    </a:ext>
                  </a:extLst>
                </a:gridCol>
                <a:gridCol w="5967318">
                  <a:extLst>
                    <a:ext uri="{9D8B030D-6E8A-4147-A177-3AD203B41FA5}">
                      <a16:colId xmlns:a16="http://schemas.microsoft.com/office/drawing/2014/main" val="1344758293"/>
                    </a:ext>
                  </a:extLst>
                </a:gridCol>
                <a:gridCol w="4014882">
                  <a:extLst>
                    <a:ext uri="{9D8B030D-6E8A-4147-A177-3AD203B41FA5}">
                      <a16:colId xmlns:a16="http://schemas.microsoft.com/office/drawing/2014/main" val="1728491989"/>
                    </a:ext>
                  </a:extLst>
                </a:gridCol>
              </a:tblGrid>
              <a:tr h="381000">
                <a:tc>
                  <a:txBody>
                    <a:bodyPr/>
                    <a:lstStyle/>
                    <a:p>
                      <a:pPr algn="ctr"/>
                      <a:r>
                        <a:rPr lang="en-US" sz="2200" dirty="0">
                          <a:solidFill>
                            <a:schemeClr val="tx1"/>
                          </a:solidFill>
                          <a:latin typeface="Calibri" panose="020F0502020204030204" pitchFamily="34" charset="0"/>
                          <a:cs typeface="Calibri" panose="020F0502020204030204" pitchFamily="34" charset="0"/>
                        </a:rPr>
                        <a:t>RFI</a:t>
                      </a:r>
                    </a:p>
                  </a:txBody>
                  <a:tcPr/>
                </a:tc>
                <a:tc>
                  <a:txBody>
                    <a:bodyPr/>
                    <a:lstStyle/>
                    <a:p>
                      <a:pPr algn="ctr"/>
                      <a:r>
                        <a:rPr lang="en-US" sz="2200" dirty="0">
                          <a:solidFill>
                            <a:schemeClr val="tx1"/>
                          </a:solidFill>
                          <a:latin typeface="Calibri" panose="020F0502020204030204" pitchFamily="34" charset="0"/>
                          <a:cs typeface="Calibri" panose="020F0502020204030204" pitchFamily="34" charset="0"/>
                        </a:rPr>
                        <a:t>CAUSE</a:t>
                      </a:r>
                    </a:p>
                  </a:txBody>
                  <a:tcPr/>
                </a:tc>
                <a:tc>
                  <a:txBody>
                    <a:bodyPr/>
                    <a:lstStyle/>
                    <a:p>
                      <a:pPr algn="ctr"/>
                      <a:r>
                        <a:rPr lang="en-US" sz="2200" dirty="0">
                          <a:solidFill>
                            <a:schemeClr val="tx1"/>
                          </a:solidFill>
                          <a:latin typeface="Calibri" panose="020F0502020204030204" pitchFamily="34" charset="0"/>
                          <a:cs typeface="Calibri" panose="020F0502020204030204" pitchFamily="34" charset="0"/>
                        </a:rPr>
                        <a:t>SOLUTION</a:t>
                      </a:r>
                    </a:p>
                  </a:txBody>
                  <a:tcPr/>
                </a:tc>
                <a:extLst>
                  <a:ext uri="{0D108BD9-81ED-4DB2-BD59-A6C34878D82A}">
                    <a16:rowId xmlns:a16="http://schemas.microsoft.com/office/drawing/2014/main" val="2016630358"/>
                  </a:ext>
                </a:extLst>
              </a:tr>
              <a:tr h="792480">
                <a:tc>
                  <a:txBody>
                    <a:bodyPr/>
                    <a:lstStyle/>
                    <a:p>
                      <a:r>
                        <a:rPr lang="en-US" sz="2000" dirty="0">
                          <a:solidFill>
                            <a:schemeClr val="tx1"/>
                          </a:solidFill>
                          <a:latin typeface="Calibri" panose="020F0502020204030204" pitchFamily="34" charset="0"/>
                          <a:cs typeface="Calibri" panose="020F0502020204030204" pitchFamily="34" charset="0"/>
                        </a:rPr>
                        <a:t>Fundamental Overload</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Radio/TV receivers unable to reject strong signals … causes distortion or inability to receive desired signal</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Prevent signal by using filters in signal path</a:t>
                      </a:r>
                    </a:p>
                  </a:txBody>
                  <a:tcPr/>
                </a:tc>
                <a:extLst>
                  <a:ext uri="{0D108BD9-81ED-4DB2-BD59-A6C34878D82A}">
                    <a16:rowId xmlns:a16="http://schemas.microsoft.com/office/drawing/2014/main" val="706768523"/>
                  </a:ext>
                </a:extLst>
              </a:tr>
              <a:tr h="1044866">
                <a:tc>
                  <a:txBody>
                    <a:bodyPr/>
                    <a:lstStyle/>
                    <a:p>
                      <a:r>
                        <a:rPr lang="en-US" sz="2000" dirty="0">
                          <a:solidFill>
                            <a:schemeClr val="tx1"/>
                          </a:solidFill>
                          <a:latin typeface="Calibri" panose="020F0502020204030204" pitchFamily="34" charset="0"/>
                          <a:cs typeface="Calibri" panose="020F0502020204030204" pitchFamily="34" charset="0"/>
                        </a:rPr>
                        <a:t>Common-mode &amp; Direct pickup</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From electronic equipment with internal electronics … picked up on outside of cable shields and conductors of unshielded connections</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Block current with RF chokes</a:t>
                      </a:r>
                    </a:p>
                  </a:txBody>
                  <a:tcPr/>
                </a:tc>
                <a:extLst>
                  <a:ext uri="{0D108BD9-81ED-4DB2-BD59-A6C34878D82A}">
                    <a16:rowId xmlns:a16="http://schemas.microsoft.com/office/drawing/2014/main" val="223460061"/>
                  </a:ext>
                </a:extLst>
              </a:tr>
              <a:tr h="728240">
                <a:tc>
                  <a:txBody>
                    <a:bodyPr/>
                    <a:lstStyle/>
                    <a:p>
                      <a:r>
                        <a:rPr lang="en-US" sz="2000" dirty="0">
                          <a:solidFill>
                            <a:schemeClr val="tx1"/>
                          </a:solidFill>
                          <a:latin typeface="Calibri" panose="020F0502020204030204" pitchFamily="34" charset="0"/>
                          <a:cs typeface="Calibri" panose="020F0502020204030204" pitchFamily="34" charset="0"/>
                        </a:rPr>
                        <a:t>Harmonics</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Spurious emissions from an amateur station may be received by radio or TV equipment</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Use a low-pass filter at the transmitter </a:t>
                      </a:r>
                    </a:p>
                  </a:txBody>
                  <a:tcPr/>
                </a:tc>
                <a:extLst>
                  <a:ext uri="{0D108BD9-81ED-4DB2-BD59-A6C34878D82A}">
                    <a16:rowId xmlns:a16="http://schemas.microsoft.com/office/drawing/2014/main" val="4165924940"/>
                  </a:ext>
                </a:extLst>
              </a:tr>
              <a:tr h="1044866">
                <a:tc>
                  <a:txBody>
                    <a:bodyPr/>
                    <a:lstStyle/>
                    <a:p>
                      <a:r>
                        <a:rPr lang="en-US" sz="2000" dirty="0">
                          <a:solidFill>
                            <a:schemeClr val="tx1"/>
                          </a:solidFill>
                          <a:latin typeface="Calibri" panose="020F0502020204030204" pitchFamily="34" charset="0"/>
                          <a:cs typeface="Calibri" panose="020F0502020204030204" pitchFamily="34" charset="0"/>
                        </a:rPr>
                        <a:t>Intermodulation</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Poor contacts between conductors picking up RF signals can create a nonlinear connection that acts as a mixer and mixing products from the signals</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Find/repair the poor contact or block the RF signals</a:t>
                      </a:r>
                    </a:p>
                  </a:txBody>
                  <a:tcPr/>
                </a:tc>
                <a:extLst>
                  <a:ext uri="{0D108BD9-81ED-4DB2-BD59-A6C34878D82A}">
                    <a16:rowId xmlns:a16="http://schemas.microsoft.com/office/drawing/2014/main" val="2489830634"/>
                  </a:ext>
                </a:extLst>
              </a:tr>
              <a:tr h="519761">
                <a:tc>
                  <a:txBody>
                    <a:bodyPr/>
                    <a:lstStyle/>
                    <a:p>
                      <a:r>
                        <a:rPr lang="en-US" sz="2000" dirty="0">
                          <a:solidFill>
                            <a:schemeClr val="tx1"/>
                          </a:solidFill>
                          <a:latin typeface="Calibri" panose="020F0502020204030204" pitchFamily="34" charset="0"/>
                          <a:cs typeface="Calibri" panose="020F0502020204030204" pitchFamily="34" charset="0"/>
                        </a:rPr>
                        <a:t>Arcing</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A spark or sustained arc creates radio crackling or buzz over wide frequency range, (from power-line hardware)</a:t>
                      </a:r>
                    </a:p>
                  </a:txBody>
                  <a:tcPr/>
                </a:tc>
                <a:tc>
                  <a:txBody>
                    <a:bodyPr/>
                    <a:lstStyle/>
                    <a:p>
                      <a:r>
                        <a:rPr lang="en-US" sz="2000" dirty="0">
                          <a:solidFill>
                            <a:schemeClr val="tx1"/>
                          </a:solidFill>
                          <a:latin typeface="Calibri" panose="020F0502020204030204" pitchFamily="34" charset="0"/>
                          <a:cs typeface="Calibri" panose="020F0502020204030204" pitchFamily="34" charset="0"/>
                        </a:rPr>
                        <a:t>May require power company to make repairs; filter specific equip.</a:t>
                      </a:r>
                    </a:p>
                  </a:txBody>
                  <a:tcPr/>
                </a:tc>
                <a:extLst>
                  <a:ext uri="{0D108BD9-81ED-4DB2-BD59-A6C34878D82A}">
                    <a16:rowId xmlns:a16="http://schemas.microsoft.com/office/drawing/2014/main" val="3832609516"/>
                  </a:ext>
                </a:extLst>
              </a:tr>
            </a:tbl>
          </a:graphicData>
        </a:graphic>
      </p:graphicFrame>
    </p:spTree>
    <p:extLst>
      <p:ext uri="{BB962C8B-B14F-4D97-AF65-F5344CB8AC3E}">
        <p14:creationId xmlns:p14="http://schemas.microsoft.com/office/powerpoint/2010/main" val="12629860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DC36A-9311-4354-84F7-EAE0176A46B2}"/>
              </a:ext>
            </a:extLst>
          </p:cNvPr>
          <p:cNvSpPr>
            <a:spLocks noGrp="1"/>
          </p:cNvSpPr>
          <p:nvPr>
            <p:ph type="title"/>
          </p:nvPr>
        </p:nvSpPr>
        <p:spPr/>
        <p:txBody>
          <a:bodyPr/>
          <a:lstStyle/>
          <a:p>
            <a:r>
              <a:rPr lang="en-US" dirty="0"/>
              <a:t>Common RFI Symptoms</a:t>
            </a:r>
          </a:p>
        </p:txBody>
      </p:sp>
      <p:sp>
        <p:nvSpPr>
          <p:cNvPr id="3" name="Content Placeholder 2">
            <a:extLst>
              <a:ext uri="{FF2B5EF4-FFF2-40B4-BE49-F238E27FC236}">
                <a16:creationId xmlns:a16="http://schemas.microsoft.com/office/drawing/2014/main" id="{40B301C4-13C2-48EE-B4A3-462D18D50E46}"/>
              </a:ext>
            </a:extLst>
          </p:cNvPr>
          <p:cNvSpPr>
            <a:spLocks noGrp="1"/>
          </p:cNvSpPr>
          <p:nvPr>
            <p:ph idx="1"/>
          </p:nvPr>
        </p:nvSpPr>
        <p:spPr/>
        <p:txBody>
          <a:bodyPr/>
          <a:lstStyle/>
          <a:p>
            <a:r>
              <a:rPr lang="en-US" dirty="0"/>
              <a:t>RFI is quite varied</a:t>
            </a:r>
          </a:p>
          <a:p>
            <a:r>
              <a:rPr lang="en-US" dirty="0"/>
              <a:t>Some more common types are …</a:t>
            </a:r>
          </a:p>
          <a:p>
            <a:pPr lvl="1"/>
            <a:r>
              <a:rPr lang="en-US" dirty="0"/>
              <a:t>CW, FM, or data:  Interference consists of ON/OFF buzzes, humming, clicks or thumps when the interfering signal is transmitted</a:t>
            </a:r>
          </a:p>
          <a:p>
            <a:pPr lvl="1"/>
            <a:r>
              <a:rPr lang="en-US" dirty="0"/>
              <a:t>AM phone:  Equipment experiencing overload or direct detection will often emit a replica of the speaker’s voice</a:t>
            </a:r>
          </a:p>
          <a:p>
            <a:pPr lvl="1"/>
            <a:r>
              <a:rPr lang="en-US" dirty="0"/>
              <a:t>SSB voice:  Similar to AM phone, but voice will be distorted or garbled</a:t>
            </a:r>
          </a:p>
        </p:txBody>
      </p:sp>
    </p:spTree>
    <p:extLst>
      <p:ext uri="{BB962C8B-B14F-4D97-AF65-F5344CB8AC3E}">
        <p14:creationId xmlns:p14="http://schemas.microsoft.com/office/powerpoint/2010/main" val="30095680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1CAAD-14C7-4CCE-B4A5-87C6AB4F3632}"/>
              </a:ext>
            </a:extLst>
          </p:cNvPr>
          <p:cNvSpPr>
            <a:spLocks noGrp="1"/>
          </p:cNvSpPr>
          <p:nvPr>
            <p:ph type="title"/>
          </p:nvPr>
        </p:nvSpPr>
        <p:spPr/>
        <p:txBody>
          <a:bodyPr/>
          <a:lstStyle/>
          <a:p>
            <a:r>
              <a:rPr lang="en-US" dirty="0"/>
              <a:t>Suppressing RFI</a:t>
            </a:r>
          </a:p>
        </p:txBody>
      </p:sp>
      <p:sp>
        <p:nvSpPr>
          <p:cNvPr id="3" name="Content Placeholder 2">
            <a:extLst>
              <a:ext uri="{FF2B5EF4-FFF2-40B4-BE49-F238E27FC236}">
                <a16:creationId xmlns:a16="http://schemas.microsoft.com/office/drawing/2014/main" id="{367BD9CE-D3C2-4B82-8359-D298B96F5F55}"/>
              </a:ext>
            </a:extLst>
          </p:cNvPr>
          <p:cNvSpPr>
            <a:spLocks noGrp="1"/>
          </p:cNvSpPr>
          <p:nvPr>
            <p:ph idx="1"/>
          </p:nvPr>
        </p:nvSpPr>
        <p:spPr>
          <a:xfrm>
            <a:off x="609600" y="1981200"/>
            <a:ext cx="10972800" cy="4569022"/>
          </a:xfrm>
        </p:spPr>
        <p:txBody>
          <a:bodyPr/>
          <a:lstStyle/>
          <a:p>
            <a:r>
              <a:rPr lang="en-US" sz="3000" dirty="0"/>
              <a:t>Filters are effective and easy to install</a:t>
            </a:r>
          </a:p>
          <a:p>
            <a:r>
              <a:rPr lang="en-US" sz="3000" dirty="0"/>
              <a:t>Block RF by placing an impedance in its path</a:t>
            </a:r>
          </a:p>
          <a:p>
            <a:pPr lvl="1"/>
            <a:r>
              <a:rPr lang="en-US" sz="2600" dirty="0"/>
              <a:t>Form conductor carrying RF current into an RF choke by winding it around or through a ferrite core</a:t>
            </a:r>
          </a:p>
          <a:p>
            <a:r>
              <a:rPr lang="en-US" sz="3000" dirty="0"/>
              <a:t>Ferrite beads placed on cables to prevent RF common-mode from flowing on outside of cables/shields</a:t>
            </a:r>
          </a:p>
          <a:p>
            <a:r>
              <a:rPr lang="en-US" sz="3000" dirty="0"/>
              <a:t>Interference to audio equipment and sensor connections can be eliminated by using a small (100 pF to 1 nF) bypass capacitor across balanced connections</a:t>
            </a:r>
          </a:p>
        </p:txBody>
      </p:sp>
    </p:spTree>
    <p:extLst>
      <p:ext uri="{BB962C8B-B14F-4D97-AF65-F5344CB8AC3E}">
        <p14:creationId xmlns:p14="http://schemas.microsoft.com/office/powerpoint/2010/main" val="27375558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92E7BB-024D-4C06-A357-2D4FFAB59005}"/>
              </a:ext>
            </a:extLst>
          </p:cNvPr>
          <p:cNvSpPr>
            <a:spLocks noGrp="1"/>
          </p:cNvSpPr>
          <p:nvPr>
            <p:ph type="title"/>
          </p:nvPr>
        </p:nvSpPr>
        <p:spPr>
          <a:xfrm>
            <a:off x="228600" y="1371600"/>
            <a:ext cx="2286000" cy="1143000"/>
          </a:xfrm>
        </p:spPr>
        <p:txBody>
          <a:bodyPr/>
          <a:lstStyle/>
          <a:p>
            <a:r>
              <a:rPr lang="en-US" dirty="0"/>
              <a:t>Fig 5.19</a:t>
            </a:r>
          </a:p>
        </p:txBody>
      </p:sp>
      <p:pic>
        <p:nvPicPr>
          <p:cNvPr id="3" name="Picture 2">
            <a:extLst>
              <a:ext uri="{FF2B5EF4-FFF2-40B4-BE49-F238E27FC236}">
                <a16:creationId xmlns:a16="http://schemas.microsoft.com/office/drawing/2014/main" id="{0F653BCF-94F6-4871-8075-8D0AA94EFB0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051752" y="2057400"/>
            <a:ext cx="10530648" cy="4191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64932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BDDD8E-996B-45C2-80A6-6902C35EAB2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01FFC905-FC9E-4B4D-A310-487E1FB4E423}"/>
              </a:ext>
            </a:extLst>
          </p:cNvPr>
          <p:cNvSpPr>
            <a:spLocks noGrp="1"/>
          </p:cNvSpPr>
          <p:nvPr>
            <p:ph idx="1"/>
          </p:nvPr>
        </p:nvSpPr>
        <p:spPr/>
        <p:txBody>
          <a:bodyPr/>
          <a:lstStyle/>
          <a:p>
            <a:r>
              <a:rPr lang="en-US" dirty="0"/>
              <a:t>The simplest possible superhet consists of a mixer connected to the antenna, an oscillator to act as the LO, and a detector that operates directly on the resulting IF signal</a:t>
            </a:r>
          </a:p>
          <a:p>
            <a:pPr lvl="1"/>
            <a:r>
              <a:rPr lang="en-US" dirty="0"/>
              <a:t>See Figure 5.16</a:t>
            </a:r>
          </a:p>
        </p:txBody>
      </p:sp>
    </p:spTree>
    <p:extLst>
      <p:ext uri="{BB962C8B-B14F-4D97-AF65-F5344CB8AC3E}">
        <p14:creationId xmlns:p14="http://schemas.microsoft.com/office/powerpoint/2010/main" val="297947486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88806920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can be a symptom of transmitted RF being picked up by an audio cable carrying AFSK data signals between a computer and a transceiver?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VOX circuit does not un-key the transmitter</a:t>
            </a:r>
          </a:p>
          <a:p>
            <a:pPr marL="457200" indent="-457200">
              <a:buFont typeface="+mj-lt"/>
              <a:buAutoNum type="alphaUcPeriod"/>
            </a:pPr>
            <a:r>
              <a:rPr lang="en-US" b="0" i="0" u="none" strike="noStrike" baseline="0" dirty="0">
                <a:latin typeface="Calibri" panose="020F0502020204030204" pitchFamily="34" charset="0"/>
              </a:rPr>
              <a:t>The transmitter signal is distorted</a:t>
            </a:r>
          </a:p>
          <a:p>
            <a:pPr marL="457200" indent="-457200">
              <a:buFont typeface="+mj-lt"/>
              <a:buAutoNum type="alphaUcPeriod"/>
            </a:pPr>
            <a:r>
              <a:rPr lang="en-US" b="0" i="0" u="none" strike="noStrike" baseline="0" dirty="0">
                <a:latin typeface="Calibri" panose="020F0502020204030204" pitchFamily="34" charset="0"/>
              </a:rPr>
              <a:t>Frequent connection timeouts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G4A15 (D) Page 5-22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02110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might be useful in reducing RF interference to audio frequency devices?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Bypass inductor</a:t>
            </a:r>
          </a:p>
          <a:p>
            <a:pPr marL="457200" indent="-457200">
              <a:buFont typeface="+mj-lt"/>
              <a:buAutoNum type="alphaUcPeriod"/>
            </a:pPr>
            <a:r>
              <a:rPr lang="en-US" b="0" i="0" u="none" strike="noStrike" baseline="0" dirty="0">
                <a:latin typeface="Calibri" panose="020F0502020204030204" pitchFamily="34" charset="0"/>
              </a:rPr>
              <a:t>Bypass capacitor</a:t>
            </a:r>
          </a:p>
          <a:p>
            <a:pPr marL="457200" indent="-457200">
              <a:buFont typeface="+mj-lt"/>
              <a:buAutoNum type="alphaUcPeriod"/>
            </a:pPr>
            <a:r>
              <a:rPr lang="en-US" b="0" i="0" u="none" strike="noStrike" baseline="0" dirty="0">
                <a:latin typeface="Calibri" panose="020F0502020204030204" pitchFamily="34" charset="0"/>
              </a:rPr>
              <a:t>Forward-biased diode</a:t>
            </a:r>
          </a:p>
          <a:p>
            <a:pPr marL="457200" indent="-457200">
              <a:buFont typeface="+mj-lt"/>
              <a:buAutoNum type="alphaUcPeriod"/>
            </a:pPr>
            <a:r>
              <a:rPr lang="en-US" b="0" i="0" u="none" strike="noStrike" baseline="0" dirty="0">
                <a:latin typeface="Calibri" panose="020F0502020204030204" pitchFamily="34" charset="0"/>
              </a:rPr>
              <a:t>Reverse-biased diode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G4C01 (B)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77957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could be a cause of interference covering a wide range of frequencies?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Not using a balun or line isolator to feed balanced antennas</a:t>
            </a:r>
          </a:p>
          <a:p>
            <a:pPr marL="457200" indent="-457200">
              <a:buFont typeface="+mj-lt"/>
              <a:buAutoNum type="alphaUcPeriod"/>
            </a:pPr>
            <a:r>
              <a:rPr lang="en-US" b="0" i="0" u="none" strike="noStrike" baseline="0" dirty="0">
                <a:latin typeface="Calibri" panose="020F0502020204030204" pitchFamily="34" charset="0"/>
              </a:rPr>
              <a:t>Lack of rectification of the transmitter’s signal in power conductors</a:t>
            </a:r>
          </a:p>
          <a:p>
            <a:pPr marL="457200" indent="-457200">
              <a:buFont typeface="+mj-lt"/>
              <a:buAutoNum type="alphaUcPeriod"/>
            </a:pPr>
            <a:r>
              <a:rPr lang="en-US" b="0" i="0" u="none" strike="noStrike" baseline="0" dirty="0">
                <a:latin typeface="Calibri" panose="020F0502020204030204" pitchFamily="34" charset="0"/>
              </a:rPr>
              <a:t>Arcing at a poor electrical connection</a:t>
            </a:r>
          </a:p>
          <a:p>
            <a:pPr marL="457200" indent="-457200">
              <a:buFont typeface="+mj-lt"/>
              <a:buAutoNum type="alphaUcPeriod"/>
            </a:pPr>
            <a:r>
              <a:rPr lang="en-US" b="0" i="0" u="none" strike="noStrike" baseline="0" dirty="0">
                <a:latin typeface="Calibri" panose="020F0502020204030204" pitchFamily="34" charset="0"/>
              </a:rPr>
              <a:t>Using a balun to feed an unbalanced antenna</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G4C02 (C)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773191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sound is heard from an audio device or telephone if there is interference from a nearby single sideband phone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steady hum whenever the transmitter is on the air</a:t>
            </a:r>
          </a:p>
          <a:p>
            <a:pPr marL="457200" indent="-457200">
              <a:buFont typeface="+mj-lt"/>
              <a:buAutoNum type="alphaUcPeriod"/>
            </a:pPr>
            <a:r>
              <a:rPr lang="en-US" b="0" i="0" u="none" strike="noStrike" baseline="0" dirty="0">
                <a:latin typeface="Calibri" panose="020F0502020204030204" pitchFamily="34" charset="0"/>
              </a:rPr>
              <a:t>On-and-off humming or clicking</a:t>
            </a:r>
          </a:p>
          <a:p>
            <a:pPr marL="457200" indent="-457200">
              <a:buFont typeface="+mj-lt"/>
              <a:buAutoNum type="alphaUcPeriod"/>
            </a:pPr>
            <a:r>
              <a:rPr lang="en-US" b="0" i="0" u="none" strike="noStrike" baseline="0" dirty="0">
                <a:latin typeface="Calibri" panose="020F0502020204030204" pitchFamily="34" charset="0"/>
              </a:rPr>
              <a:t>Distorted speech</a:t>
            </a:r>
          </a:p>
          <a:p>
            <a:pPr marL="457200" indent="-457200">
              <a:buFont typeface="+mj-lt"/>
              <a:buAutoNum type="alphaUcPeriod"/>
            </a:pPr>
            <a:r>
              <a:rPr lang="en-US" b="0" i="0" u="none" strike="noStrike" baseline="0" dirty="0">
                <a:latin typeface="Calibri" panose="020F0502020204030204" pitchFamily="34" charset="0"/>
              </a:rPr>
              <a:t>Clearly audible speech</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G4C03 (C)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126258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effect on an audio device when there is interference from a nearby CW transmitter?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On-and-off humming or clicking</a:t>
            </a:r>
          </a:p>
          <a:p>
            <a:pPr marL="457200" indent="-457200">
              <a:buFont typeface="+mj-lt"/>
              <a:buAutoNum type="alphaUcPeriod"/>
            </a:pPr>
            <a:r>
              <a:rPr lang="en-US" b="0" i="0" u="none" strike="noStrike" baseline="0" dirty="0">
                <a:latin typeface="Calibri" panose="020F0502020204030204" pitchFamily="34" charset="0"/>
              </a:rPr>
              <a:t>A CW signal at a nearly pure audio frequency</a:t>
            </a:r>
          </a:p>
          <a:p>
            <a:pPr marL="457200" indent="-457200">
              <a:buFont typeface="+mj-lt"/>
              <a:buAutoNum type="alphaUcPeriod"/>
            </a:pPr>
            <a:r>
              <a:rPr lang="en-US" b="0" i="0" u="none" strike="noStrike" baseline="0" dirty="0">
                <a:latin typeface="Calibri" panose="020F0502020204030204" pitchFamily="34" charset="0"/>
              </a:rPr>
              <a:t>A chirpy CW signal</a:t>
            </a:r>
          </a:p>
          <a:p>
            <a:pPr marL="457200" indent="-457200">
              <a:buFont typeface="+mj-lt"/>
              <a:buAutoNum type="alphaUcPeriod"/>
            </a:pPr>
            <a:r>
              <a:rPr lang="en-US" b="0" i="0" u="none" strike="noStrike" baseline="0" dirty="0">
                <a:latin typeface="Calibri" panose="020F0502020204030204" pitchFamily="34" charset="0"/>
              </a:rPr>
              <a:t>Severely distorted audio</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G4C04 (A)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28155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might be the problem if you receive an RF burn when touching your equipment while transmitting on an HF band, assuming the equipment is connected to a ground rod?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Flat braid rather than round wire has been used for the ground wire</a:t>
            </a:r>
          </a:p>
          <a:p>
            <a:pPr marL="457200" indent="-457200">
              <a:buFont typeface="+mj-lt"/>
              <a:buAutoNum type="alphaUcPeriod"/>
            </a:pPr>
            <a:r>
              <a:rPr lang="en-US" b="0" i="0" u="none" strike="noStrike" baseline="0" dirty="0">
                <a:latin typeface="Calibri" panose="020F0502020204030204" pitchFamily="34" charset="0"/>
              </a:rPr>
              <a:t>Insulated wire has been used for the ground wire</a:t>
            </a:r>
          </a:p>
          <a:p>
            <a:pPr marL="457200" indent="-457200">
              <a:buFont typeface="+mj-lt"/>
              <a:buAutoNum type="alphaUcPeriod"/>
            </a:pPr>
            <a:r>
              <a:rPr lang="en-US" b="0" i="0" u="none" strike="noStrike" baseline="0" dirty="0">
                <a:latin typeface="Calibri" panose="020F0502020204030204" pitchFamily="34" charset="0"/>
              </a:rPr>
              <a:t>The ground rod is resonant</a:t>
            </a:r>
          </a:p>
          <a:p>
            <a:pPr marL="457200" indent="-457200">
              <a:buFont typeface="+mj-lt"/>
              <a:buAutoNum type="alphaUcPeriod"/>
            </a:pPr>
            <a:r>
              <a:rPr lang="en-US" b="0" i="0" u="none" strike="noStrike" baseline="0" dirty="0">
                <a:latin typeface="Calibri" panose="020F0502020204030204" pitchFamily="34" charset="0"/>
              </a:rPr>
              <a:t>The ground wire has high impedance on that frequency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G4C05 (D) Page 5-23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68079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effect can be caused by a resonant ground connection?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Overheating of ground straps</a:t>
            </a:r>
          </a:p>
          <a:p>
            <a:pPr marL="457200" indent="-457200">
              <a:buFont typeface="+mj-lt"/>
              <a:buAutoNum type="alphaUcPeriod"/>
            </a:pPr>
            <a:r>
              <a:rPr lang="en-US" b="0" i="0" u="none" strike="noStrike" baseline="0" dirty="0">
                <a:latin typeface="Calibri" panose="020F0502020204030204" pitchFamily="34" charset="0"/>
              </a:rPr>
              <a:t>Corrosion of the ground rod</a:t>
            </a:r>
          </a:p>
          <a:p>
            <a:pPr marL="457200" indent="-457200">
              <a:buFont typeface="+mj-lt"/>
              <a:buAutoNum type="alphaUcPeriod"/>
            </a:pPr>
            <a:r>
              <a:rPr lang="en-US" b="0" i="0" u="none" strike="noStrike" baseline="0" dirty="0">
                <a:latin typeface="Calibri" panose="020F0502020204030204" pitchFamily="34" charset="0"/>
              </a:rPr>
              <a:t>High RF voltages on the enclosures of station equipment</a:t>
            </a:r>
          </a:p>
          <a:p>
            <a:pPr marL="457200" indent="-457200">
              <a:buFont typeface="+mj-lt"/>
              <a:buAutoNum type="alphaUcPeriod"/>
            </a:pPr>
            <a:r>
              <a:rPr lang="en-US" b="0" i="0" u="none" strike="noStrike" baseline="0" dirty="0">
                <a:latin typeface="Calibri" panose="020F0502020204030204" pitchFamily="34" charset="0"/>
              </a:rPr>
              <a:t>A ground loop</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G4C06 (C) Page 5-23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468254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would reduce RF interference caused by common-mode current on an audio cable?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Placing a ferrite choke around the cable</a:t>
            </a:r>
          </a:p>
          <a:p>
            <a:pPr marL="457200" indent="-457200">
              <a:buFont typeface="+mj-lt"/>
              <a:buAutoNum type="alphaUcPeriod"/>
            </a:pPr>
            <a:r>
              <a:rPr lang="en-US" b="0" i="0" u="none" strike="noStrike" baseline="0" dirty="0">
                <a:latin typeface="Calibri" panose="020F0502020204030204" pitchFamily="34" charset="0"/>
              </a:rPr>
              <a:t>Adding series capacitors to the conductors</a:t>
            </a:r>
          </a:p>
          <a:p>
            <a:pPr marL="457200" indent="-457200">
              <a:buFont typeface="+mj-lt"/>
              <a:buAutoNum type="alphaUcPeriod"/>
            </a:pPr>
            <a:r>
              <a:rPr lang="en-US" b="0" i="0" u="none" strike="noStrike" baseline="0" dirty="0">
                <a:latin typeface="Calibri" panose="020F0502020204030204" pitchFamily="34" charset="0"/>
              </a:rPr>
              <a:t>Adding shunt inductors to the conductors</a:t>
            </a:r>
          </a:p>
          <a:p>
            <a:pPr marL="457200" indent="-457200">
              <a:buFont typeface="+mj-lt"/>
              <a:buAutoNum type="alphaUcPeriod"/>
            </a:pPr>
            <a:r>
              <a:rPr lang="en-US" b="0" i="0" u="none" strike="noStrike" baseline="0" dirty="0">
                <a:latin typeface="Calibri" panose="020F0502020204030204" pitchFamily="34" charset="0"/>
              </a:rPr>
              <a:t>Adding an additional insulating jacket to the cable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G4C08 (A)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031665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can a ground loop be avoided?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Connect all ground conductors in series</a:t>
            </a:r>
          </a:p>
          <a:p>
            <a:pPr marL="457200" indent="-457200">
              <a:buFont typeface="+mj-lt"/>
              <a:buAutoNum type="alphaUcPeriod"/>
            </a:pPr>
            <a:r>
              <a:rPr lang="en-US" b="0" i="0" u="none" strike="noStrike" baseline="0" dirty="0">
                <a:latin typeface="Calibri" panose="020F0502020204030204" pitchFamily="34" charset="0"/>
              </a:rPr>
              <a:t>Connect the AC neutral conductor to the ground wire</a:t>
            </a:r>
          </a:p>
          <a:p>
            <a:pPr marL="457200" indent="-457200">
              <a:buFont typeface="+mj-lt"/>
              <a:buAutoNum type="alphaUcPeriod"/>
            </a:pPr>
            <a:r>
              <a:rPr lang="en-US" b="0" i="0" u="none" strike="noStrike" baseline="0" dirty="0">
                <a:latin typeface="Calibri" panose="020F0502020204030204" pitchFamily="34" charset="0"/>
              </a:rPr>
              <a:t>Avoid using lock washers and star washers when making ground connections</a:t>
            </a:r>
          </a:p>
          <a:p>
            <a:pPr marL="457200" indent="-457200">
              <a:buFont typeface="+mj-lt"/>
              <a:buAutoNum type="alphaUcPeriod"/>
            </a:pPr>
            <a:r>
              <a:rPr lang="en-US" b="0" i="0" u="none" strike="noStrike" baseline="0" dirty="0">
                <a:latin typeface="Calibri" panose="020F0502020204030204" pitchFamily="34" charset="0"/>
              </a:rPr>
              <a:t>Connect all ground conductors to a single point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G4C09 (D) Page 5-23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01228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E2E98A-D16C-47E8-91F8-69B2775E641D}"/>
              </a:ext>
            </a:extLst>
          </p:cNvPr>
          <p:cNvSpPr>
            <a:spLocks noGrp="1"/>
          </p:cNvSpPr>
          <p:nvPr>
            <p:ph type="title"/>
          </p:nvPr>
        </p:nvSpPr>
        <p:spPr>
          <a:xfrm>
            <a:off x="146615" y="1316180"/>
            <a:ext cx="2537346" cy="874595"/>
          </a:xfrm>
        </p:spPr>
        <p:txBody>
          <a:bodyPr/>
          <a:lstStyle/>
          <a:p>
            <a:r>
              <a:rPr lang="en-US" dirty="0"/>
              <a:t>Fig. 5.16</a:t>
            </a:r>
          </a:p>
        </p:txBody>
      </p:sp>
      <p:pic>
        <p:nvPicPr>
          <p:cNvPr id="4" name="Picture 2" descr="Fig5-17.jpg">
            <a:extLst>
              <a:ext uri="{FF2B5EF4-FFF2-40B4-BE49-F238E27FC236}">
                <a16:creationId xmlns:a16="http://schemas.microsoft.com/office/drawing/2014/main" id="{664A20F0-E440-4ED0-BA34-56764F1E4B3E}"/>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352800" y="1669430"/>
            <a:ext cx="8671803" cy="370267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272F902C-DA92-4D95-8DDD-C8740E09138B}"/>
              </a:ext>
            </a:extLst>
          </p:cNvPr>
          <p:cNvSpPr txBox="1"/>
          <p:nvPr/>
        </p:nvSpPr>
        <p:spPr>
          <a:xfrm>
            <a:off x="132760" y="2181424"/>
            <a:ext cx="3067640" cy="3477875"/>
          </a:xfrm>
          <a:prstGeom prst="rect">
            <a:avLst/>
          </a:prstGeom>
          <a:noFill/>
        </p:spPr>
        <p:txBody>
          <a:bodyPr wrap="square" rtlCol="0">
            <a:spAutoFit/>
          </a:bodyPr>
          <a:lstStyle/>
          <a:p>
            <a:r>
              <a:rPr lang="en-US" sz="2000" dirty="0">
                <a:latin typeface="Calibri" panose="020F0502020204030204" pitchFamily="34" charset="0"/>
                <a:cs typeface="Calibri" panose="020F0502020204030204" pitchFamily="34" charset="0"/>
              </a:rPr>
              <a:t>A superheterodyne receiver converts signals to audio in two steps. The front end converts the frequency of a signal to the intermediate frequency (IF) where most of the gain of the receiver is provided. A second mixer – the product detector – converts the signal to audio frequencies.</a:t>
            </a:r>
          </a:p>
        </p:txBody>
      </p:sp>
    </p:spTree>
    <p:extLst>
      <p:ext uri="{BB962C8B-B14F-4D97-AF65-F5344CB8AC3E}">
        <p14:creationId xmlns:p14="http://schemas.microsoft.com/office/powerpoint/2010/main" val="139907494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could be a symptom of a ground loop somewhere in your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You receive reports of “hum” on your station’s transmitted signal</a:t>
            </a:r>
          </a:p>
          <a:p>
            <a:pPr marL="457200" indent="-457200">
              <a:buFont typeface="+mj-lt"/>
              <a:buAutoNum type="alphaUcPeriod"/>
            </a:pPr>
            <a:r>
              <a:rPr lang="en-US" b="0" i="0" u="none" strike="noStrike" baseline="0" dirty="0">
                <a:latin typeface="Calibri" panose="020F0502020204030204" pitchFamily="34" charset="0"/>
              </a:rPr>
              <a:t>The SWR reading for one or more antennas is suddenly very high</a:t>
            </a:r>
          </a:p>
          <a:p>
            <a:pPr marL="457200" indent="-457200">
              <a:buFont typeface="+mj-lt"/>
              <a:buAutoNum type="alphaUcPeriod"/>
            </a:pPr>
            <a:r>
              <a:rPr lang="en-US" b="0" i="0" u="none" strike="noStrike" baseline="0" dirty="0">
                <a:latin typeface="Calibri" panose="020F0502020204030204" pitchFamily="34" charset="0"/>
              </a:rPr>
              <a:t>An item of station equipment starts to draw excessive amounts of current</a:t>
            </a:r>
          </a:p>
          <a:p>
            <a:pPr marL="457200" indent="-457200">
              <a:buFont typeface="+mj-lt"/>
              <a:buAutoNum type="alphaUcPeriod"/>
            </a:pPr>
            <a:r>
              <a:rPr lang="en-US" b="0" i="0" u="none" strike="noStrike" baseline="0" dirty="0">
                <a:latin typeface="Calibri" panose="020F0502020204030204" pitchFamily="34" charset="0"/>
              </a:rPr>
              <a:t>You receive reports of harmonic interference from your station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G4C10 (A) Page 5-23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32794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technique helps to minimize RF “hot spots” in an amateur station?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Building all equipment in a metal enclosure</a:t>
            </a:r>
          </a:p>
          <a:p>
            <a:pPr marL="457200" indent="-457200">
              <a:buFont typeface="+mj-lt"/>
              <a:buAutoNum type="alphaUcPeriod"/>
            </a:pPr>
            <a:r>
              <a:rPr lang="en-US" b="0" i="0" u="none" strike="noStrike" baseline="0" dirty="0">
                <a:latin typeface="Calibri" panose="020F0502020204030204" pitchFamily="34" charset="0"/>
              </a:rPr>
              <a:t>Using surge suppressor power outlets</a:t>
            </a:r>
          </a:p>
          <a:p>
            <a:pPr marL="457200" indent="-457200">
              <a:buFont typeface="+mj-lt"/>
              <a:buAutoNum type="alphaUcPeriod"/>
            </a:pPr>
            <a:r>
              <a:rPr lang="en-US" b="0" i="0" u="none" strike="noStrike" baseline="0" dirty="0">
                <a:latin typeface="Calibri" panose="020F0502020204030204" pitchFamily="34" charset="0"/>
              </a:rPr>
              <a:t>Bonding all equipment enclosures together</a:t>
            </a:r>
          </a:p>
          <a:p>
            <a:pPr marL="457200" indent="-457200">
              <a:buFont typeface="+mj-lt"/>
              <a:buAutoNum type="alphaUcPeriod"/>
            </a:pPr>
            <a:r>
              <a:rPr lang="en-US" b="0" i="0" u="none" strike="noStrike" baseline="0" dirty="0">
                <a:latin typeface="Calibri" panose="020F0502020204030204" pitchFamily="34" charset="0"/>
              </a:rPr>
              <a:t>Low-pass filters on all feed lines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G4C11 (C) Page 5-22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4184207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must the metal enclosure of every item of station equipment be grounded?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prevents a blown fuse in the event of an internal short circuit</a:t>
            </a:r>
          </a:p>
          <a:p>
            <a:pPr marL="457200" indent="-457200">
              <a:buFont typeface="+mj-lt"/>
              <a:buAutoNum type="alphaUcPeriod"/>
            </a:pPr>
            <a:r>
              <a:rPr lang="en-US" b="0" i="0" u="none" strike="noStrike" baseline="0" dirty="0">
                <a:latin typeface="Calibri" panose="020F0502020204030204" pitchFamily="34" charset="0"/>
              </a:rPr>
              <a:t>It prevents signal overload</a:t>
            </a:r>
          </a:p>
          <a:p>
            <a:pPr marL="457200" indent="-457200">
              <a:buFont typeface="+mj-lt"/>
              <a:buAutoNum type="alphaUcPeriod"/>
            </a:pPr>
            <a:r>
              <a:rPr lang="en-US" b="0" i="0" u="none" strike="noStrike" baseline="0" dirty="0">
                <a:latin typeface="Calibri" panose="020F0502020204030204" pitchFamily="34" charset="0"/>
              </a:rPr>
              <a:t>It ensures that the neutral wire is grounded</a:t>
            </a:r>
          </a:p>
          <a:p>
            <a:pPr marL="457200" indent="-457200">
              <a:buFont typeface="+mj-lt"/>
              <a:buAutoNum type="alphaUcPeriod"/>
            </a:pPr>
            <a:r>
              <a:rPr lang="en-US" b="0" i="0" u="none" strike="noStrike" baseline="0" dirty="0">
                <a:latin typeface="Calibri" panose="020F0502020204030204" pitchFamily="34" charset="0"/>
              </a:rPr>
              <a:t>It ensures that hazardous voltages cannot appear on the chassis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G4C13 (D) Page 5-22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3337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direct, fused power connections would be the best for a 100 watt HF mobile installation?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the battery using heavy-gauge wire</a:t>
            </a:r>
          </a:p>
          <a:p>
            <a:pPr marL="457200" indent="-457200">
              <a:buFont typeface="+mj-lt"/>
              <a:buAutoNum type="alphaUcPeriod"/>
            </a:pPr>
            <a:r>
              <a:rPr lang="en-US" b="0" i="0" u="none" strike="noStrike" baseline="0" dirty="0">
                <a:latin typeface="Calibri" panose="020F0502020204030204" pitchFamily="34" charset="0"/>
              </a:rPr>
              <a:t>To the alternator or generator using heavy-gauge wire</a:t>
            </a:r>
          </a:p>
          <a:p>
            <a:pPr marL="457200" indent="-457200">
              <a:buFont typeface="+mj-lt"/>
              <a:buAutoNum type="alphaUcPeriod"/>
            </a:pPr>
            <a:r>
              <a:rPr lang="en-US" b="0" i="0" u="none" strike="noStrike" baseline="0" dirty="0">
                <a:latin typeface="Calibri" panose="020F0502020204030204" pitchFamily="34" charset="0"/>
              </a:rPr>
              <a:t>To the battery using resistor wire</a:t>
            </a:r>
          </a:p>
          <a:p>
            <a:pPr marL="457200" indent="-457200">
              <a:buFont typeface="+mj-lt"/>
              <a:buAutoNum type="alphaUcPeriod"/>
            </a:pPr>
            <a:r>
              <a:rPr lang="en-US" b="0" i="0" u="none" strike="noStrike" baseline="0" dirty="0">
                <a:latin typeface="Calibri" panose="020F0502020204030204" pitchFamily="34" charset="0"/>
              </a:rPr>
              <a:t>To the alternator or generator using resistor wire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G4E03 (A) Page 5-21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8654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is it best NOT to draw the DC power for a 100 watt HF transceiver from a vehicle’s auxiliary power socket?</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socket is not wired with an RF-shielded power cable</a:t>
            </a:r>
          </a:p>
          <a:p>
            <a:pPr marL="457200" indent="-457200">
              <a:buFont typeface="+mj-lt"/>
              <a:buAutoNum type="alphaUcPeriod"/>
            </a:pPr>
            <a:r>
              <a:rPr lang="en-US" b="0" i="0" u="none" strike="noStrike" baseline="0" dirty="0">
                <a:latin typeface="Calibri" panose="020F0502020204030204" pitchFamily="34" charset="0"/>
              </a:rPr>
              <a:t>The socket’s wiring may be inadequate for the current drawn by the transceiver</a:t>
            </a:r>
          </a:p>
          <a:p>
            <a:pPr marL="457200" indent="-457200">
              <a:buFont typeface="+mj-lt"/>
              <a:buAutoNum type="alphaUcPeriod"/>
            </a:pPr>
            <a:r>
              <a:rPr lang="en-US" b="0" i="0" u="none" strike="noStrike" baseline="0" dirty="0">
                <a:latin typeface="Calibri" panose="020F0502020204030204" pitchFamily="34" charset="0"/>
              </a:rPr>
              <a:t>The DC polarity of the socket is reversed from the polarity of modern HF transceivers</a:t>
            </a:r>
          </a:p>
          <a:p>
            <a:pPr marL="457200" indent="-457200">
              <a:buFont typeface="+mj-lt"/>
              <a:buAutoNum type="alphaUcPeriod"/>
            </a:pPr>
            <a:r>
              <a:rPr lang="en-US" b="0" i="0" u="none" strike="noStrike" baseline="0" dirty="0">
                <a:latin typeface="Calibri" panose="020F0502020204030204" pitchFamily="34" charset="0"/>
              </a:rPr>
              <a:t>Drawing more than 50 watts from this socket could cause the engine to overheat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G4E04 (B) Page 5-21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69056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most limits an HF mobile installation?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“Picket fencing”</a:t>
            </a:r>
          </a:p>
          <a:p>
            <a:pPr marL="457200" indent="-457200">
              <a:buFont typeface="+mj-lt"/>
              <a:buAutoNum type="alphaUcPeriod"/>
            </a:pPr>
            <a:r>
              <a:rPr lang="en-US" b="0" i="0" u="none" strike="noStrike" baseline="0" dirty="0">
                <a:latin typeface="Calibri" panose="020F0502020204030204" pitchFamily="34" charset="0"/>
              </a:rPr>
              <a:t>The wire gauge of the DC power line to the transceiver</a:t>
            </a:r>
          </a:p>
          <a:p>
            <a:pPr marL="457200" indent="-457200">
              <a:buFont typeface="+mj-lt"/>
              <a:buAutoNum type="alphaUcPeriod"/>
            </a:pPr>
            <a:r>
              <a:rPr lang="en-US" b="0" i="0" u="none" strike="noStrike" baseline="0" dirty="0">
                <a:latin typeface="Calibri" panose="020F0502020204030204" pitchFamily="34" charset="0"/>
              </a:rPr>
              <a:t>Efficiency of the electrically short antenna</a:t>
            </a:r>
          </a:p>
          <a:p>
            <a:pPr marL="457200" indent="-457200">
              <a:buFont typeface="+mj-lt"/>
              <a:buAutoNum type="alphaUcPeriod"/>
            </a:pPr>
            <a:r>
              <a:rPr lang="en-US" b="0" i="0" u="none" strike="noStrike" baseline="0" dirty="0">
                <a:latin typeface="Calibri" panose="020F0502020204030204" pitchFamily="34" charset="0"/>
              </a:rPr>
              <a:t>FCC rules limiting mobile output power on the 75-meter band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G4E05 (C) Page 5-21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56831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may cause receive interference in a radio installed in a vehicle?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battery charging system</a:t>
            </a:r>
          </a:p>
          <a:p>
            <a:pPr marL="457200" indent="-457200">
              <a:buFont typeface="+mj-lt"/>
              <a:buAutoNum type="alphaUcPeriod"/>
            </a:pPr>
            <a:r>
              <a:rPr lang="en-US" b="0" i="0" u="none" strike="noStrike" baseline="0" dirty="0">
                <a:latin typeface="Calibri" panose="020F0502020204030204" pitchFamily="34" charset="0"/>
              </a:rPr>
              <a:t>The fuel delivery system</a:t>
            </a:r>
          </a:p>
          <a:p>
            <a:pPr marL="457200" indent="-457200">
              <a:buFont typeface="+mj-lt"/>
              <a:buAutoNum type="alphaUcPeriod"/>
            </a:pPr>
            <a:r>
              <a:rPr lang="en-US" b="0" i="0" u="none" strike="noStrike" baseline="0" dirty="0">
                <a:latin typeface="Calibri" panose="020F0502020204030204" pitchFamily="34" charset="0"/>
              </a:rPr>
              <a:t>The vehicle control computer</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G4E07 (D) Page 5-22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43769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does a ferrite bead or core reduce common-mode RF current on the shield of a coaxial cable?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creating an impedance in the current’s path</a:t>
            </a:r>
          </a:p>
          <a:p>
            <a:pPr marL="457200" indent="-457200">
              <a:buFont typeface="+mj-lt"/>
              <a:buAutoNum type="alphaUcPeriod"/>
            </a:pPr>
            <a:r>
              <a:rPr lang="en-US" b="0" i="0" u="none" strike="noStrike" baseline="0" dirty="0">
                <a:latin typeface="Calibri" panose="020F0502020204030204" pitchFamily="34" charset="0"/>
              </a:rPr>
              <a:t>It converts common-mode current to differential mode</a:t>
            </a:r>
          </a:p>
          <a:p>
            <a:pPr marL="457200" indent="-457200">
              <a:buFont typeface="+mj-lt"/>
              <a:buAutoNum type="alphaUcPeriod"/>
            </a:pPr>
            <a:r>
              <a:rPr lang="en-US" b="0" i="0" u="none" strike="noStrike" baseline="0" dirty="0">
                <a:latin typeface="Calibri" panose="020F0502020204030204" pitchFamily="34" charset="0"/>
              </a:rPr>
              <a:t>By creating an out-of-phase current to cancel the common-mode current</a:t>
            </a:r>
          </a:p>
          <a:p>
            <a:pPr marL="457200" indent="-457200">
              <a:buFont typeface="+mj-lt"/>
              <a:buAutoNum type="alphaUcPeriod"/>
            </a:pPr>
            <a:r>
              <a:rPr lang="en-US" b="0" i="0" u="none" strike="noStrike" baseline="0" dirty="0">
                <a:latin typeface="Calibri" panose="020F0502020204030204" pitchFamily="34" charset="0"/>
              </a:rPr>
              <a:t>Ferrites expel magnetic fields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G6B10 (A)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569145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should be the impedance of a low-pass filter as compared to the impedance of the transmission line into which it is inserted?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Substantially higher</a:t>
            </a:r>
          </a:p>
          <a:p>
            <a:pPr marL="457200" indent="-457200">
              <a:buFont typeface="+mj-lt"/>
              <a:buAutoNum type="alphaUcPeriod"/>
            </a:pPr>
            <a:r>
              <a:rPr lang="en-US" b="0" i="0" u="none" strike="noStrike" baseline="0" dirty="0">
                <a:latin typeface="Calibri" panose="020F0502020204030204" pitchFamily="34" charset="0"/>
              </a:rPr>
              <a:t>About the same</a:t>
            </a:r>
          </a:p>
          <a:p>
            <a:pPr marL="457200" indent="-457200">
              <a:buFont typeface="+mj-lt"/>
              <a:buAutoNum type="alphaUcPeriod"/>
            </a:pPr>
            <a:r>
              <a:rPr lang="en-US" b="0" i="0" u="none" strike="noStrike" baseline="0" dirty="0">
                <a:latin typeface="Calibri" panose="020F0502020204030204" pitchFamily="34" charset="0"/>
              </a:rPr>
              <a:t>Substantially lower</a:t>
            </a:r>
          </a:p>
          <a:p>
            <a:pPr marL="457200" indent="-457200">
              <a:buFont typeface="+mj-lt"/>
              <a:buAutoNum type="alphaUcPeriod"/>
            </a:pPr>
            <a:r>
              <a:rPr lang="en-US" b="0" i="0" u="none" strike="noStrike" baseline="0" dirty="0">
                <a:latin typeface="Calibri" panose="020F0502020204030204" pitchFamily="34" charset="0"/>
              </a:rPr>
              <a:t>Twice the transmission line impedance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G7C06 (B) Page 5-23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49033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process combines two signals in a non-linear circuit or connection to produce unwanted spurious outputs?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Intermodulation</a:t>
            </a:r>
          </a:p>
          <a:p>
            <a:pPr marL="457200" indent="-457200">
              <a:buFont typeface="+mj-lt"/>
              <a:buAutoNum type="alphaUcPeriod"/>
            </a:pPr>
            <a:r>
              <a:rPr lang="en-US" b="0" i="0" u="none" strike="noStrike" baseline="0" dirty="0">
                <a:latin typeface="Calibri" panose="020F0502020204030204" pitchFamily="34" charset="0"/>
              </a:rPr>
              <a:t>Heterodyning</a:t>
            </a:r>
          </a:p>
          <a:p>
            <a:pPr marL="457200" indent="-457200">
              <a:buFont typeface="+mj-lt"/>
              <a:buAutoNum type="alphaUcPeriod"/>
            </a:pPr>
            <a:r>
              <a:rPr lang="en-US" b="0" i="0" u="none" strike="noStrike" baseline="0" dirty="0">
                <a:latin typeface="Calibri" panose="020F0502020204030204" pitchFamily="34" charset="0"/>
              </a:rPr>
              <a:t>Detection</a:t>
            </a:r>
          </a:p>
          <a:p>
            <a:pPr marL="457200" indent="-457200">
              <a:buFont typeface="+mj-lt"/>
              <a:buAutoNum type="alphaUcPeriod"/>
            </a:pPr>
            <a:r>
              <a:rPr lang="en-US" b="0" i="0" u="none" strike="noStrike" baseline="0" dirty="0">
                <a:latin typeface="Calibri" panose="020F0502020204030204" pitchFamily="34" charset="0"/>
              </a:rPr>
              <a:t>Rolloff</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G8B12 (A) Page 5-24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69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72209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5A5F-C952-46DB-A8B9-35AB70B5296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6DA2C14E-748B-4332-96A0-B0D83F22648B}"/>
              </a:ext>
            </a:extLst>
          </p:cNvPr>
          <p:cNvSpPr>
            <a:spLocks noGrp="1"/>
          </p:cNvSpPr>
          <p:nvPr>
            <p:ph idx="1"/>
          </p:nvPr>
        </p:nvSpPr>
        <p:spPr/>
        <p:txBody>
          <a:bodyPr/>
          <a:lstStyle/>
          <a:p>
            <a:r>
              <a:rPr lang="en-US" dirty="0"/>
              <a:t>Once amplified to a more usable level, SSB and CW signals are demodulated by a </a:t>
            </a:r>
            <a:r>
              <a:rPr lang="en-US" i="1" dirty="0">
                <a:solidFill>
                  <a:srgbClr val="C00000"/>
                </a:solidFill>
              </a:rPr>
              <a:t>product detector</a:t>
            </a:r>
            <a:r>
              <a:rPr lang="en-US" dirty="0"/>
              <a:t>, a special type of mixer</a:t>
            </a:r>
          </a:p>
          <a:p>
            <a:r>
              <a:rPr lang="en-US" dirty="0"/>
              <a:t>If an AM signal is being received, a </a:t>
            </a:r>
            <a:r>
              <a:rPr lang="en-US" i="1" dirty="0">
                <a:solidFill>
                  <a:srgbClr val="C00000"/>
                </a:solidFill>
              </a:rPr>
              <a:t>product detector </a:t>
            </a:r>
            <a:r>
              <a:rPr lang="en-US" dirty="0"/>
              <a:t>or </a:t>
            </a:r>
            <a:r>
              <a:rPr lang="en-US" i="1" dirty="0">
                <a:solidFill>
                  <a:srgbClr val="C00000"/>
                </a:solidFill>
              </a:rPr>
              <a:t>envelope detector </a:t>
            </a:r>
            <a:r>
              <a:rPr lang="en-US" dirty="0"/>
              <a:t>recovers the modulating signal</a:t>
            </a:r>
          </a:p>
          <a:p>
            <a:r>
              <a:rPr lang="en-US" dirty="0"/>
              <a:t>Output of the detector is an audio signal amplified by an audio frequency (AF) amplifier and input to a speaker, headphones, or sound card</a:t>
            </a:r>
          </a:p>
        </p:txBody>
      </p:sp>
    </p:spTree>
    <p:extLst>
      <p:ext uri="{BB962C8B-B14F-4D97-AF65-F5344CB8AC3E}">
        <p14:creationId xmlns:p14="http://schemas.microsoft.com/office/powerpoint/2010/main" val="22391806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5b</a:t>
            </a:r>
          </a:p>
        </p:txBody>
      </p:sp>
    </p:spTree>
    <p:extLst>
      <p:ext uri="{BB962C8B-B14F-4D97-AF65-F5344CB8AC3E}">
        <p14:creationId xmlns:p14="http://schemas.microsoft.com/office/powerpoint/2010/main" val="194516245"/>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447800" y="19812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8904821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04C6CB-BE18-4324-BF79-990E93117954}"/>
              </a:ext>
            </a:extLst>
          </p:cNvPr>
          <p:cNvSpPr>
            <a:spLocks noGrp="1"/>
          </p:cNvSpPr>
          <p:nvPr>
            <p:ph type="title"/>
          </p:nvPr>
        </p:nvSpPr>
        <p:spPr>
          <a:xfrm>
            <a:off x="152400" y="1447800"/>
            <a:ext cx="11658600" cy="1143000"/>
          </a:xfrm>
        </p:spPr>
        <p:txBody>
          <a:bodyPr/>
          <a:lstStyle/>
          <a:p>
            <a:pPr algn="l"/>
            <a:r>
              <a:rPr lang="en-US" sz="2400" dirty="0"/>
              <a:t>Fig 5.17:  Once the FM signal is converted to the IF, hi-gain amplifiers called limiters change the signal to a square wave that only varies in frequency (not amplitude). A discriminator converts the frequency variations to audio. </a:t>
            </a:r>
          </a:p>
        </p:txBody>
      </p:sp>
      <p:pic>
        <p:nvPicPr>
          <p:cNvPr id="4" name="Picture 3">
            <a:extLst>
              <a:ext uri="{FF2B5EF4-FFF2-40B4-BE49-F238E27FC236}">
                <a16:creationId xmlns:a16="http://schemas.microsoft.com/office/drawing/2014/main" id="{4B6A5B23-DE25-41EC-89D8-5565D0A52C09}"/>
              </a:ext>
            </a:extLst>
          </p:cNvPr>
          <p:cNvPicPr>
            <a:picLocks noChangeAspect="1"/>
          </p:cNvPicPr>
          <p:nvPr/>
        </p:nvPicPr>
        <p:blipFill>
          <a:blip r:embed="rId2"/>
          <a:stretch>
            <a:fillRect/>
          </a:stretch>
        </p:blipFill>
        <p:spPr>
          <a:xfrm>
            <a:off x="180108" y="2819400"/>
            <a:ext cx="11795861" cy="3500517"/>
          </a:xfrm>
          <a:prstGeom prst="rect">
            <a:avLst/>
          </a:prstGeom>
          <a:ln>
            <a:solidFill>
              <a:schemeClr val="tx1"/>
            </a:solidFill>
          </a:ln>
        </p:spPr>
      </p:pic>
    </p:spTree>
    <p:extLst>
      <p:ext uri="{BB962C8B-B14F-4D97-AF65-F5344CB8AC3E}">
        <p14:creationId xmlns:p14="http://schemas.microsoft.com/office/powerpoint/2010/main" val="3483974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0B5A5F-C952-46DB-A8B9-35AB70B52964}"/>
              </a:ext>
            </a:extLst>
          </p:cNvPr>
          <p:cNvSpPr>
            <a:spLocks noGrp="1"/>
          </p:cNvSpPr>
          <p:nvPr>
            <p:ph type="title"/>
          </p:nvPr>
        </p:nvSpPr>
        <p:spPr/>
        <p:txBody>
          <a:bodyPr/>
          <a:lstStyle/>
          <a:p>
            <a:r>
              <a:rPr lang="en-US" dirty="0"/>
              <a:t>Superheterodyne Receivers (cont.)</a:t>
            </a:r>
          </a:p>
        </p:txBody>
      </p:sp>
      <p:sp>
        <p:nvSpPr>
          <p:cNvPr id="3" name="Content Placeholder 2">
            <a:extLst>
              <a:ext uri="{FF2B5EF4-FFF2-40B4-BE49-F238E27FC236}">
                <a16:creationId xmlns:a16="http://schemas.microsoft.com/office/drawing/2014/main" id="{6DA2C14E-748B-4332-96A0-B0D83F22648B}"/>
              </a:ext>
            </a:extLst>
          </p:cNvPr>
          <p:cNvSpPr>
            <a:spLocks noGrp="1"/>
          </p:cNvSpPr>
          <p:nvPr>
            <p:ph idx="1"/>
          </p:nvPr>
        </p:nvSpPr>
        <p:spPr/>
        <p:txBody>
          <a:bodyPr/>
          <a:lstStyle/>
          <a:p>
            <a:r>
              <a:rPr lang="en-US" dirty="0"/>
              <a:t>The RF amplifier and mixer are the receivers front end</a:t>
            </a:r>
          </a:p>
          <a:p>
            <a:pPr lvl="1"/>
            <a:r>
              <a:rPr lang="en-US" dirty="0"/>
              <a:t>Processes weak signals at their original frequencies</a:t>
            </a:r>
          </a:p>
          <a:p>
            <a:pPr lvl="1"/>
            <a:r>
              <a:rPr lang="en-US" dirty="0"/>
              <a:t>A </a:t>
            </a:r>
            <a:r>
              <a:rPr lang="en-US" i="1" dirty="0">
                <a:solidFill>
                  <a:srgbClr val="C00000"/>
                </a:solidFill>
              </a:rPr>
              <a:t>preselector</a:t>
            </a:r>
            <a:r>
              <a:rPr lang="en-US" dirty="0"/>
              <a:t> is often used to reject </a:t>
            </a:r>
            <a:r>
              <a:rPr lang="en-US" i="1" dirty="0">
                <a:solidFill>
                  <a:srgbClr val="C00000"/>
                </a:solidFill>
              </a:rPr>
              <a:t>out-of-band</a:t>
            </a:r>
            <a:r>
              <a:rPr lang="en-US" dirty="0"/>
              <a:t> signals</a:t>
            </a:r>
          </a:p>
          <a:p>
            <a:pPr lvl="1"/>
            <a:r>
              <a:rPr lang="en-US" dirty="0"/>
              <a:t>A preamplifier (preamp) is used if additional sensitivity is needed (weak signals)</a:t>
            </a:r>
          </a:p>
        </p:txBody>
      </p:sp>
    </p:spTree>
    <p:extLst>
      <p:ext uri="{BB962C8B-B14F-4D97-AF65-F5344CB8AC3E}">
        <p14:creationId xmlns:p14="http://schemas.microsoft.com/office/powerpoint/2010/main" val="23097375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5780</TotalTime>
  <Words>3976</Words>
  <Application>Microsoft Office PowerPoint</Application>
  <PresentationFormat>Widescreen</PresentationFormat>
  <Paragraphs>427</Paragraphs>
  <Slides>71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71</vt:i4>
      </vt:variant>
    </vt:vector>
  </HeadingPairs>
  <TitlesOfParts>
    <vt:vector size="75" baseType="lpstr">
      <vt:lpstr>Arial</vt:lpstr>
      <vt:lpstr>Calibri</vt:lpstr>
      <vt:lpstr>Times New Roman</vt:lpstr>
      <vt:lpstr>Module Theme</vt:lpstr>
      <vt:lpstr>PowerPoint Presentation</vt:lpstr>
      <vt:lpstr>General Class License Manual and other resources</vt:lpstr>
      <vt:lpstr>Module 5b  ARRL General Class Chapter 5 – Radio Signals &amp; Equipment (5.4, 5.5)  Receivers, HF Station Installation </vt:lpstr>
      <vt:lpstr>Superheterodyne Receivers</vt:lpstr>
      <vt:lpstr>Superheterodyne Receivers (cont.)</vt:lpstr>
      <vt:lpstr>Fig. 5.16</vt:lpstr>
      <vt:lpstr>Superheterodyne Receivers (cont.)</vt:lpstr>
      <vt:lpstr>Fig 5.17:  Once the FM signal is converted to the IF, hi-gain amplifiers called limiters change the signal to a square wave that only varies in frequency (not amplitude). A discriminator converts the frequency variations to audio. </vt:lpstr>
      <vt:lpstr>Superheterodyne Receivers (cont.)</vt:lpstr>
      <vt:lpstr>FM Receivers (Fig. 5.17)</vt:lpstr>
      <vt:lpstr>Superhet Mixer Weakness Example (see Fig 5.4)</vt:lpstr>
      <vt:lpstr>FM Receivers (cont.)</vt:lpstr>
      <vt:lpstr>Digital Signal Processing (DSP)</vt:lpstr>
      <vt:lpstr>Digital Signal Processing (cont.)</vt:lpstr>
      <vt:lpstr>Managing Receiver Gain (RF Gain)</vt:lpstr>
      <vt:lpstr>RF Gain and AGC (cont.)</vt:lpstr>
      <vt:lpstr>Receiver Linearity</vt:lpstr>
      <vt:lpstr>Rejecting Interference and Noise</vt:lpstr>
      <vt:lpstr>Rejecting Interference and Noise (cont.)</vt:lpstr>
      <vt:lpstr>PRACTICE QUESTIONS</vt:lpstr>
      <vt:lpstr>What is the purpose of the “notch filter” found on many HF transceivers?</vt:lpstr>
      <vt:lpstr>What is one advantage of selecting the opposite, or “reverse,” sideband when receiving CW signals on a typical HF transceiver?</vt:lpstr>
      <vt:lpstr>Which of the following is a use for the IF shift control on a receiver?</vt:lpstr>
      <vt:lpstr>What is one reason to use the attenuator function that is present on many HF transceivers?</vt:lpstr>
      <vt:lpstr>How does a noise blanker work?</vt:lpstr>
      <vt:lpstr>What happens as the noise reduction control level in a receiver is increased?</vt:lpstr>
      <vt:lpstr>Which of the following is an advantage of a receiver DSP IF filter as compared to an analog filter?</vt:lpstr>
      <vt:lpstr>What does an S meter measure?</vt:lpstr>
      <vt:lpstr>How does a signal that reads 20 dB over S9 compare to one that reads S9 on a receiver, assuming a properly calibrated S meter?</vt:lpstr>
      <vt:lpstr>Where is an S meter found?</vt:lpstr>
      <vt:lpstr>How much must the power output of a transmitter be raised to change the S meter reading on a distant receiver from S8 to S9?</vt:lpstr>
      <vt:lpstr>What circuit is used to process signals from the RF amplifier and local oscillator then send the result to the IF filter in a superheterodyne receiver?</vt:lpstr>
      <vt:lpstr>What circuit is used to combine signals from the IF amplifier and BFO and send the result to the AF amplifier in some single sideband receivers?</vt:lpstr>
      <vt:lpstr>What is the simplest combination of stages that implement a superheterodyne receiver?</vt:lpstr>
      <vt:lpstr>What circuit is used in analog FM receivers to convert IF output signals to audio?</vt:lpstr>
      <vt:lpstr>Which mixer input is varied or tuned to convert signals of different frequencies to an intermediate frequency (IF)?</vt:lpstr>
      <vt:lpstr>If a receiver mixes a 13.800 MHz VFO with a 14.255 MHz received signal to produce a 455 kHz intermediate frequency (IF) signal, what type of interference will a 13.345 MHz signal produce in the receiver?</vt:lpstr>
      <vt:lpstr>Why is it good to match receiver bandwidth to the bandwidth of the operating mode?</vt:lpstr>
      <vt:lpstr>HF Installation</vt:lpstr>
      <vt:lpstr>Mobile Installations – Power Connections</vt:lpstr>
      <vt:lpstr>Mobile Installations – Antenna Connections</vt:lpstr>
      <vt:lpstr>Mobile Interference</vt:lpstr>
      <vt:lpstr>Grounding &amp; Bonding</vt:lpstr>
      <vt:lpstr>Grounding &amp; Bonding (cont.)</vt:lpstr>
      <vt:lpstr>Grounding &amp; Bonding (cont.)</vt:lpstr>
      <vt:lpstr>RF Interference (RFI): Causes &amp; Solutions</vt:lpstr>
      <vt:lpstr>Common RFI Symptoms</vt:lpstr>
      <vt:lpstr>Suppressing RFI</vt:lpstr>
      <vt:lpstr>Fig 5.19</vt:lpstr>
      <vt:lpstr>PRACTICE QUESTIONS</vt:lpstr>
      <vt:lpstr>Which of the following can be a symptom of transmitted RF being picked up by an audio cable carrying AFSK data signals between a computer and a transceiver?</vt:lpstr>
      <vt:lpstr>Which of the following might be useful in reducing RF interference to audio frequency devices?</vt:lpstr>
      <vt:lpstr>Which of the following could be a cause of interference covering a wide range of frequencies?</vt:lpstr>
      <vt:lpstr>What sound is heard from an audio device or telephone if there is interference from a nearby single sideband phone transmitter?</vt:lpstr>
      <vt:lpstr>What is the effect on an audio device when there is interference from a nearby CW transmitter?</vt:lpstr>
      <vt:lpstr>What might be the problem if you receive an RF burn when touching your equipment while transmitting on an HF band, assuming the equipment is connected to a ground rod?</vt:lpstr>
      <vt:lpstr>What effect can be caused by a resonant ground connection?</vt:lpstr>
      <vt:lpstr>Which of the following would reduce RF interference caused by common-mode current on an audio cable?</vt:lpstr>
      <vt:lpstr>How can a ground loop be avoided?</vt:lpstr>
      <vt:lpstr>What could be a symptom of a ground loop somewhere in your station?</vt:lpstr>
      <vt:lpstr>What technique helps to minimize RF “hot spots” in an amateur station?</vt:lpstr>
      <vt:lpstr>Why must the metal enclosure of every item of station equipment be grounded?</vt:lpstr>
      <vt:lpstr>Which of the following direct, fused power connections would be the best for a 100 watt HF mobile installation?</vt:lpstr>
      <vt:lpstr>Why is it best NOT to draw the DC power for a 100 watt HF transceiver from a vehicle’s auxiliary power socket?</vt:lpstr>
      <vt:lpstr>Which of the following most limits an HF mobile installation?</vt:lpstr>
      <vt:lpstr>Which of the following may cause receive interference in a radio installed in a vehicle?</vt:lpstr>
      <vt:lpstr>How does a ferrite bead or core reduce common-mode RF current on the shield of a coaxial cable?</vt:lpstr>
      <vt:lpstr>What should be the impedance of a low-pass filter as compared to the impedance of the transmission line into which it is inserted?</vt:lpstr>
      <vt:lpstr>What process combines two signals in a non-linear circuit or connection to produce unwanted spurious outputs?</vt:lpstr>
      <vt:lpstr>END OF MODULE 5b</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84</cp:revision>
  <dcterms:created xsi:type="dcterms:W3CDTF">2022-02-19T23:39:58Z</dcterms:created>
  <dcterms:modified xsi:type="dcterms:W3CDTF">2022-05-13T21:20:29Z</dcterms:modified>
</cp:coreProperties>
</file>